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9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6" r:id="rId9"/>
    <p:sldId id="265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62" r:id="rId18"/>
  </p:sldIdLst>
  <p:sldSz cx="18284825" cy="10285413"/>
  <p:notesSz cx="10285413" cy="18284825"/>
  <p:embeddedFontLst>
    <p:embeddedFont>
      <p:font typeface="IBM Plex Sans KR" panose="020B0503050203000203" pitchFamily="34" charset="-127"/>
      <p:regular r:id="rId20"/>
      <p:bold r:id="rId20"/>
    </p:embeddedFont>
    <p:embeddedFont>
      <p:font typeface="IBM Plex Sans KR Medium" panose="020B0603050203000203" pitchFamily="34" charset="-127"/>
      <p:regular r:id="rId20"/>
      <p:bold r:id="rId20"/>
    </p:embeddedFont>
    <p:embeddedFont>
      <p:font typeface="IBM Plex Sans KR SemiBold" panose="020B0703050203000203" pitchFamily="34" charset="-127"/>
      <p:regular r:id="rId21"/>
      <p:bold r:id="rId21"/>
      <p:italic r:id="rId22"/>
      <p:boldItalic r:id="rId23"/>
    </p:embeddedFont>
    <p:embeddedFont>
      <p:font typeface="Roboto Mono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30"/>
    <p:restoredTop sz="94681"/>
  </p:normalViewPr>
  <p:slideViewPr>
    <p:cSldViewPr snapToGrid="0">
      <p:cViewPr varScale="1">
        <p:scale>
          <a:sx n="74" d="100"/>
          <a:sy n="74" d="100"/>
        </p:scale>
        <p:origin x="224" y="2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575" y="1371350"/>
            <a:ext cx="6857275" cy="685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300" cy="822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3cde6fcb1f_0_213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" name="Google Shape;19;g23cde6fcb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6420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1149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137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3939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1792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9072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1734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300" cy="822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26721fa019_0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" name="Google Shape;34;g226721fa0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0a5c7f74b_2_205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g150a5c7f74b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0a5c7f74b_2_205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g150a5c7f74b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6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9c7b1e13b_1_19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279c7b1e13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9c7b1e13b_1_6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279c7b1e13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602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239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2612" y="635476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C8C8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4212" y="212883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70012" y="388461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2612" y="635476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jpg"/><Relationship Id="rId10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3"/>
          <p:cNvSpPr txBox="1"/>
          <p:nvPr/>
        </p:nvSpPr>
        <p:spPr>
          <a:xfrm>
            <a:off x="10694900" y="4722650"/>
            <a:ext cx="5642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2000" dirty="0">
                <a:solidFill>
                  <a:srgbClr val="6AA84F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auto file save solution for idiots</a:t>
            </a:r>
            <a:endParaRPr sz="2000" dirty="0">
              <a:solidFill>
                <a:srgbClr val="6AA84F"/>
              </a:solidFill>
              <a:latin typeface="+mn-ea"/>
              <a:ea typeface="+mn-ea"/>
              <a:cs typeface="IBM Plex Sans KR Medium"/>
              <a:sym typeface="IBM Plex Sans KR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6AA84F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Rewind clone coding</a:t>
            </a:r>
            <a:endParaRPr sz="3000" dirty="0">
              <a:solidFill>
                <a:srgbClr val="6AA84F"/>
              </a:solidFill>
              <a:latin typeface="+mn-ea"/>
              <a:ea typeface="+mn-ea"/>
              <a:cs typeface="IBM Plex Sans KR Medium"/>
              <a:sym typeface="IBM Plex Sans KR Medium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11416400" y="3686225"/>
            <a:ext cx="4199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rial"/>
              <a:buNone/>
            </a:pPr>
            <a:r>
              <a:rPr lang="en-US" sz="6100" b="1" dirty="0" err="1">
                <a:solidFill>
                  <a:srgbClr val="002B4E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LeeWind</a:t>
            </a:r>
            <a:endParaRPr sz="6100" b="1" dirty="0">
              <a:solidFill>
                <a:srgbClr val="002B4E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2150" y="9272999"/>
            <a:ext cx="1472116" cy="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" name="Google Shape;30;p3" title="Time Stone Activated Doctor Strange GIF(Tenor 제공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675" y="2566888"/>
            <a:ext cx="47434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/>
        </p:nvSpPr>
        <p:spPr>
          <a:xfrm>
            <a:off x="11489900" y="5589575"/>
            <a:ext cx="4052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by </a:t>
            </a:r>
            <a:r>
              <a:rPr lang="en-US" sz="3000" dirty="0" err="1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Lee헌성</a:t>
            </a:r>
            <a:r>
              <a:rPr lang="en-US" sz="3000" dirty="0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, </a:t>
            </a:r>
            <a:r>
              <a:rPr lang="en-US" sz="3000" dirty="0" err="1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Lee용빈</a:t>
            </a:r>
            <a:endParaRPr sz="3200" dirty="0">
              <a:solidFill>
                <a:srgbClr val="8C8C8C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6336308" y="2214260"/>
            <a:ext cx="560998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제품 시현 </a:t>
            </a:r>
            <a:r>
              <a:rPr lang="en-US" altLang="ko-KR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:</a:t>
            </a: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검색 기능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185E0A-2254-5F2E-9784-DA5D4165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54" y="2351597"/>
            <a:ext cx="4615686" cy="65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65060A-87DA-4EC0-4D46-BF249D3C9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44" y="3076729"/>
            <a:ext cx="5865601" cy="32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07F39-2038-2993-D5C9-EBBBC9634982}"/>
              </a:ext>
            </a:extLst>
          </p:cNvPr>
          <p:cNvSpPr txBox="1"/>
          <p:nvPr/>
        </p:nvSpPr>
        <p:spPr>
          <a:xfrm>
            <a:off x="12952341" y="3076729"/>
            <a:ext cx="42561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검색할 키워드를 입력해주세요: </a:t>
            </a:r>
            <a:r>
              <a:rPr lang="ko-KR" altLang="en-US" sz="1800" dirty="0">
                <a:highlight>
                  <a:srgbClr val="FFFF00"/>
                </a:highlight>
              </a:rPr>
              <a:t>AI</a:t>
            </a:r>
          </a:p>
          <a:p>
            <a:r>
              <a:rPr lang="ko-KR" altLang="en-US" sz="1800" dirty="0"/>
              <a:t>키워드 '</a:t>
            </a:r>
            <a:r>
              <a:rPr lang="ko-KR" altLang="en-US" sz="1800" dirty="0" err="1"/>
              <a:t>AI'가</a:t>
            </a:r>
            <a:r>
              <a:rPr lang="ko-KR" altLang="en-US" sz="1800" dirty="0"/>
              <a:t> 포함된 타임스탬프</a:t>
            </a:r>
            <a:r>
              <a:rPr lang="en-US" altLang="ko-KR" sz="1800" dirty="0"/>
              <a:t>:</a:t>
            </a:r>
          </a:p>
          <a:p>
            <a:endParaRPr lang="ko-KR" altLang="en-US" sz="1800" dirty="0"/>
          </a:p>
          <a:p>
            <a:r>
              <a:rPr lang="ko-KR" altLang="en-US" sz="1800" dirty="0"/>
              <a:t>2024_07_28_14_09_36 : 144</a:t>
            </a:r>
          </a:p>
          <a:p>
            <a:r>
              <a:rPr lang="ko-KR" altLang="en-US" sz="1800" dirty="0"/>
              <a:t>2024_07_28_15_26_49 : 139</a:t>
            </a:r>
          </a:p>
          <a:p>
            <a:r>
              <a:rPr lang="ko-KR" altLang="en-US" sz="1800" dirty="0"/>
              <a:t>2024_07_28_15_27_07 : 83</a:t>
            </a:r>
          </a:p>
          <a:p>
            <a:r>
              <a:rPr lang="ko-KR" altLang="en-US" sz="1800" dirty="0"/>
              <a:t>2024_07_28_15_33_56 : 116</a:t>
            </a:r>
          </a:p>
          <a:p>
            <a:r>
              <a:rPr lang="ko-KR" altLang="en-US" sz="1800" dirty="0"/>
              <a:t>2024_07_28_15_34_09 : 91</a:t>
            </a:r>
          </a:p>
          <a:p>
            <a:r>
              <a:rPr lang="ko-KR" altLang="en-US" sz="1800" dirty="0"/>
              <a:t>2024_07_28_15_34_22 : 93</a:t>
            </a:r>
          </a:p>
          <a:p>
            <a:r>
              <a:rPr lang="ko-KR" altLang="en-US" sz="1800" dirty="0"/>
              <a:t>2024_07_29_00_50_09 : 115</a:t>
            </a:r>
          </a:p>
          <a:p>
            <a:r>
              <a:rPr lang="ko-KR" altLang="en-US" sz="1800" dirty="0"/>
              <a:t>2024_07_29_00_50_50 : 129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9FAEF9-06ED-38CD-7B01-97029F4F5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61" y="6963699"/>
            <a:ext cx="2691914" cy="15142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D77CD4-B4F1-EC6A-0677-30A8408BD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823" y="7174756"/>
            <a:ext cx="2691914" cy="15142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6B400-74B1-58C3-49A7-92E09974D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411" y="7363310"/>
            <a:ext cx="2691914" cy="15142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F18486-3F03-3732-93D9-69AB3FC4D7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2833" y="7633995"/>
            <a:ext cx="2691913" cy="1514201"/>
          </a:xfrm>
          <a:prstGeom prst="rect">
            <a:avLst/>
          </a:prstGeom>
        </p:spPr>
      </p:pic>
      <p:sp>
        <p:nvSpPr>
          <p:cNvPr id="15" name="Google Shape;133;p8">
            <a:extLst>
              <a:ext uri="{FF2B5EF4-FFF2-40B4-BE49-F238E27FC236}">
                <a16:creationId xmlns:a16="http://schemas.microsoft.com/office/drawing/2014/main" id="{EDA510FB-AECA-3434-04A0-5B564C71A80D}"/>
              </a:ext>
            </a:extLst>
          </p:cNvPr>
          <p:cNvSpPr/>
          <p:nvPr/>
        </p:nvSpPr>
        <p:spPr>
          <a:xfrm flipH="1">
            <a:off x="13013904" y="7738244"/>
            <a:ext cx="603823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27297-7ECB-3689-8D49-2CA406997361}"/>
              </a:ext>
            </a:extLst>
          </p:cNvPr>
          <p:cNvSpPr txBox="1"/>
          <p:nvPr/>
        </p:nvSpPr>
        <p:spPr>
          <a:xfrm>
            <a:off x="13958896" y="7504502"/>
            <a:ext cx="350407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검색한 키워드가 속한 스크린샷을 화면에 띄우고 키워드를 하이라이트로 강조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4ED86-379B-1109-37E6-64ADB2D70B7D}"/>
              </a:ext>
            </a:extLst>
          </p:cNvPr>
          <p:cNvSpPr/>
          <p:nvPr/>
        </p:nvSpPr>
        <p:spPr>
          <a:xfrm>
            <a:off x="2411420" y="4510171"/>
            <a:ext cx="1778195" cy="403570"/>
          </a:xfrm>
          <a:prstGeom prst="rect">
            <a:avLst/>
          </a:prstGeom>
          <a:solidFill>
            <a:srgbClr val="92D050">
              <a:alpha val="13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418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향후 계획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16D27-77CF-7F04-6A2C-1C9F38E37271}"/>
              </a:ext>
            </a:extLst>
          </p:cNvPr>
          <p:cNvSpPr txBox="1"/>
          <p:nvPr/>
        </p:nvSpPr>
        <p:spPr>
          <a:xfrm>
            <a:off x="4865130" y="3883552"/>
            <a:ext cx="37440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S</a:t>
            </a:r>
            <a:r>
              <a:rPr lang="ko-KR" altLang="en-US" sz="2500" b="1" dirty="0" err="1">
                <a:highlight>
                  <a:srgbClr val="C0C0C0"/>
                </a:highlight>
              </a:rPr>
              <a:t>egment</a:t>
            </a:r>
            <a:r>
              <a:rPr lang="ko-KR" altLang="en-US" sz="2500" b="1" dirty="0">
                <a:highlight>
                  <a:srgbClr val="C0C0C0"/>
                </a:highlight>
              </a:rPr>
              <a:t> </a:t>
            </a:r>
            <a:r>
              <a:rPr lang="en-US" altLang="ko-KR" sz="2500" b="1" dirty="0">
                <a:highlight>
                  <a:srgbClr val="C0C0C0"/>
                </a:highlight>
              </a:rPr>
              <a:t>F</a:t>
            </a:r>
            <a:r>
              <a:rPr lang="ko-KR" altLang="en-US" sz="2500" b="1" dirty="0" err="1">
                <a:highlight>
                  <a:srgbClr val="C0C0C0"/>
                </a:highlight>
              </a:rPr>
              <a:t>ault</a:t>
            </a:r>
            <a:r>
              <a:rPr lang="ko-KR" altLang="en-US" sz="2500" b="1" dirty="0">
                <a:highlight>
                  <a:srgbClr val="C0C0C0"/>
                </a:highlight>
              </a:rPr>
              <a:t> </a:t>
            </a:r>
            <a:r>
              <a:rPr lang="en-US" altLang="ko-KR" sz="2500" b="1" dirty="0">
                <a:highlight>
                  <a:srgbClr val="C0C0C0"/>
                </a:highlight>
              </a:rPr>
              <a:t>E</a:t>
            </a:r>
            <a:r>
              <a:rPr lang="ko-KR" altLang="en-US" sz="2500" b="1" dirty="0" err="1">
                <a:highlight>
                  <a:srgbClr val="C0C0C0"/>
                </a:highlight>
              </a:rPr>
              <a:t>rror</a:t>
            </a:r>
            <a:endParaRPr lang="en-US" altLang="ko-KR" sz="2500" b="1" dirty="0">
              <a:highlight>
                <a:srgbClr val="C0C0C0"/>
              </a:highlight>
            </a:endParaRP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메모리 접근 시 잘못된 주소 정렬이나 하드웨어 문제 등으로 인해 발생</a:t>
            </a:r>
            <a:endParaRPr lang="en-US" altLang="ko-KR" sz="2500" dirty="0"/>
          </a:p>
          <a:p>
            <a:pPr algn="ctr"/>
            <a:endParaRPr lang="ko-KR" altLang="en-US" sz="2500" dirty="0"/>
          </a:p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B</a:t>
            </a:r>
            <a:r>
              <a:rPr lang="ko-KR" altLang="en-US" sz="2500" b="1" dirty="0" err="1">
                <a:highlight>
                  <a:srgbClr val="C0C0C0"/>
                </a:highlight>
              </a:rPr>
              <a:t>us</a:t>
            </a:r>
            <a:r>
              <a:rPr lang="ko-KR" altLang="en-US" sz="2500" b="1" dirty="0">
                <a:highlight>
                  <a:srgbClr val="C0C0C0"/>
                </a:highlight>
              </a:rPr>
              <a:t> </a:t>
            </a:r>
            <a:r>
              <a:rPr lang="en-US" altLang="ko-KR" sz="2500" b="1" dirty="0">
                <a:highlight>
                  <a:srgbClr val="C0C0C0"/>
                </a:highlight>
              </a:rPr>
              <a:t>E</a:t>
            </a:r>
            <a:r>
              <a:rPr lang="ko-KR" altLang="en-US" sz="2500" b="1" dirty="0" err="1">
                <a:highlight>
                  <a:srgbClr val="C0C0C0"/>
                </a:highlight>
              </a:rPr>
              <a:t>rror</a:t>
            </a:r>
            <a:endParaRPr lang="en-US" altLang="ko-KR" sz="2500" b="1" dirty="0">
              <a:highlight>
                <a:srgbClr val="C0C0C0"/>
              </a:highlight>
            </a:endParaRP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프로세스가 할당되지 않은 메모리 영역에 접근하려고 시도할 때 발생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C088E7-7E08-A83C-D6BC-D51D594081B9}"/>
              </a:ext>
            </a:extLst>
          </p:cNvPr>
          <p:cNvGrpSpPr/>
          <p:nvPr/>
        </p:nvGrpSpPr>
        <p:grpSpPr>
          <a:xfrm>
            <a:off x="1753298" y="4158474"/>
            <a:ext cx="2802536" cy="3279549"/>
            <a:chOff x="1994840" y="4158474"/>
            <a:chExt cx="2802536" cy="327954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BBF42C-55B2-0097-A23E-403ADE08B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40" y="4158474"/>
              <a:ext cx="2802536" cy="2802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137;p8">
              <a:extLst>
                <a:ext uri="{FF2B5EF4-FFF2-40B4-BE49-F238E27FC236}">
                  <a16:creationId xmlns:a16="http://schemas.microsoft.com/office/drawing/2014/main" id="{C7505FC9-653C-17D0-0CCE-D1E7EE201FEC}"/>
                </a:ext>
              </a:extLst>
            </p:cNvPr>
            <p:cNvSpPr txBox="1"/>
            <p:nvPr/>
          </p:nvSpPr>
          <p:spPr>
            <a:xfrm>
              <a:off x="2047458" y="6961010"/>
              <a:ext cx="2697300" cy="477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2500" b="1" dirty="0">
                  <a:latin typeface="IBM Plex Sans KR"/>
                  <a:ea typeface="IBM Plex Sans KR"/>
                  <a:cs typeface="IBM Plex Sans KR"/>
                  <a:sym typeface="IBM Plex Sans KR"/>
                </a:rPr>
                <a:t>에러 수정</a:t>
              </a:r>
              <a:endParaRPr sz="25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D35E3-3187-84F0-7A66-B2E83CA5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47" y="3968693"/>
            <a:ext cx="2992317" cy="299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18B8A-DACD-A1B6-0D47-ABF8DADBF8D2}"/>
              </a:ext>
            </a:extLst>
          </p:cNvPr>
          <p:cNvSpPr txBox="1"/>
          <p:nvPr/>
        </p:nvSpPr>
        <p:spPr>
          <a:xfrm>
            <a:off x="12889160" y="3852447"/>
            <a:ext cx="37440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App </a:t>
            </a:r>
            <a:r>
              <a:rPr lang="en-US" altLang="ko-KR" sz="2500" b="1" dirty="0" err="1">
                <a:highlight>
                  <a:srgbClr val="C0C0C0"/>
                </a:highlight>
              </a:rPr>
              <a:t>Develope</a:t>
            </a:r>
            <a:endParaRPr lang="en-US" altLang="ko-KR" sz="2500" b="1" dirty="0">
              <a:highlight>
                <a:srgbClr val="C0C0C0"/>
              </a:highlight>
            </a:endParaRP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실제 실행되는 앱 형태의 개발 필요</a:t>
            </a:r>
            <a:endParaRPr lang="en-US" altLang="ko-KR" sz="2500" dirty="0"/>
          </a:p>
          <a:p>
            <a:pPr algn="ctr"/>
            <a:endParaRPr lang="ko-KR" altLang="en-US" sz="2500" dirty="0"/>
          </a:p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UI</a:t>
            </a: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검색 기능</a:t>
            </a:r>
            <a:r>
              <a:rPr lang="en-US" altLang="ko-KR" sz="2500" dirty="0"/>
              <a:t>/</a:t>
            </a:r>
            <a:r>
              <a:rPr lang="ko-KR" altLang="en-US" sz="2500" dirty="0"/>
              <a:t>시간 회귀 기능에서 사용자 친화적인 </a:t>
            </a:r>
            <a:r>
              <a:rPr lang="en-US" altLang="ko-KR" sz="2500" dirty="0"/>
              <a:t>UI </a:t>
            </a:r>
            <a:r>
              <a:rPr lang="ko-KR" altLang="en-US" sz="2500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7678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참조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" name="그림 3" descr="텍스트, 폰트이(가) 표시된 사진&#10;&#10;자동 생성된 설명">
            <a:extLst>
              <a:ext uri="{FF2B5EF4-FFF2-40B4-BE49-F238E27FC236}">
                <a16:creationId xmlns:a16="http://schemas.microsoft.com/office/drawing/2014/main" id="{E0575702-0529-83DB-8511-8487919F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650" y="4660337"/>
            <a:ext cx="7772400" cy="1051339"/>
          </a:xfrm>
          <a:prstGeom prst="rect">
            <a:avLst/>
          </a:prstGeom>
        </p:spPr>
      </p:pic>
      <p:pic>
        <p:nvPicPr>
          <p:cNvPr id="6" name="그림 5" descr="텍스트, 폰트, 화이트, 로고이(가) 표시된 사진&#10;&#10;자동 생성된 설명">
            <a:extLst>
              <a:ext uri="{FF2B5EF4-FFF2-40B4-BE49-F238E27FC236}">
                <a16:creationId xmlns:a16="http://schemas.microsoft.com/office/drawing/2014/main" id="{1518183A-ACBF-D519-ED88-045FC7BB1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652" y="4572631"/>
            <a:ext cx="4343400" cy="825500"/>
          </a:xfrm>
          <a:prstGeom prst="rect">
            <a:avLst/>
          </a:prstGeom>
        </p:spPr>
      </p:pic>
      <p:pic>
        <p:nvPicPr>
          <p:cNvPr id="8" name="그림 7" descr="텍스트, 폰트, 화이트, 로고이(가) 표시된 사진&#10;&#10;자동 생성된 설명">
            <a:extLst>
              <a:ext uri="{FF2B5EF4-FFF2-40B4-BE49-F238E27FC236}">
                <a16:creationId xmlns:a16="http://schemas.microsoft.com/office/drawing/2014/main" id="{5521D227-200C-F025-B4EC-A9E37ED15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2089" y="5469540"/>
            <a:ext cx="3964011" cy="825836"/>
          </a:xfrm>
          <a:prstGeom prst="rect">
            <a:avLst/>
          </a:prstGeom>
        </p:spPr>
      </p:pic>
      <p:pic>
        <p:nvPicPr>
          <p:cNvPr id="10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56038C52-8472-5423-A0BC-9D655AD8E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650" y="5809912"/>
            <a:ext cx="647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" name="Google Shape;83;p6">
            <a:extLst>
              <a:ext uri="{FF2B5EF4-FFF2-40B4-BE49-F238E27FC236}">
                <a16:creationId xmlns:a16="http://schemas.microsoft.com/office/drawing/2014/main" id="{8E1721F5-F5B7-7409-ED59-CEA37AC8ACFF}"/>
              </a:ext>
            </a:extLst>
          </p:cNvPr>
          <p:cNvSpPr txBox="1"/>
          <p:nvPr/>
        </p:nvSpPr>
        <p:spPr>
          <a:xfrm>
            <a:off x="5139018" y="6020381"/>
            <a:ext cx="7874164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3800" b="1" dirty="0">
                <a:solidFill>
                  <a:srgbClr val="92D050">
                    <a:alpha val="63158"/>
                  </a:srgbClr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시현</a:t>
            </a:r>
            <a:endParaRPr sz="19900" b="1" i="0" u="none" strike="noStrike" cap="none" dirty="0">
              <a:solidFill>
                <a:srgbClr val="92D050">
                  <a:alpha val="63158"/>
                </a:srgbClr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C18D8FC-37CA-1D7B-32CB-624D8B6F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77" y="891987"/>
            <a:ext cx="6419555" cy="64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11773-4BA6-584D-43F8-53E9A573015B}"/>
              </a:ext>
            </a:extLst>
          </p:cNvPr>
          <p:cNvSpPr txBox="1"/>
          <p:nvPr/>
        </p:nvSpPr>
        <p:spPr>
          <a:xfrm>
            <a:off x="1190444" y="1150782"/>
            <a:ext cx="15993375" cy="827919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운영체제와 상호작용하기 위한 모듈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time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시간 관련 함수 사용을 위한 모듈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cv2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OpenCV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라이브러리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,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이미지 처리에 사용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형식의 데이터 처리에 사용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easyocr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OCR(Optical Character Recognition)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라이브러리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파일과 텍스트 파일을 저장할 폴더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/Notion/asset/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text_save_folder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/Notion/asset/texts"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디렉토리 생성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(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존재하지 않는 경우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os.makedirs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exist_ok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 err="1">
                <a:effectLst/>
              </a:rPr>
              <a:t>os.makedirs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text_save_folder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exist_ok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모델 초기화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(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한국어와 영어 지원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GPU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사용 설정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ocr_model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easyocr.Reader</a:t>
            </a:r>
            <a:r>
              <a:rPr lang="en" altLang="ko-KR" dirty="0">
                <a:effectLst/>
              </a:rPr>
              <a:t>([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'ko'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en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dirty="0">
                <a:effectLst/>
              </a:rPr>
              <a:t>], </a:t>
            </a:r>
            <a:r>
              <a:rPr lang="en" altLang="ko-KR" dirty="0" err="1">
                <a:effectLst/>
              </a:rPr>
              <a:t>gpu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저장한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파일이 존재하는 경우 파일 내용을 읽어서 반환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os.path.exists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"r"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json.load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파일이 없으면 빈 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딕셔너리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반환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{}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save_ocr_results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저장할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"w"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 err="1">
                <a:effectLst/>
              </a:rPr>
              <a:t>json.dump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ensure_ascii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False</a:t>
            </a:r>
            <a:r>
              <a:rPr lang="en" altLang="ko-KR" dirty="0">
                <a:effectLst/>
              </a:rPr>
              <a:t>, indent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4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save_individual_ocr_result</a:t>
            </a:r>
            <a:r>
              <a:rPr lang="en" altLang="ko-KR" dirty="0">
                <a:effectLst/>
              </a:rPr>
              <a:t>(timestamp, result):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개별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저장할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individual_ocr_path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f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"{timestamp}.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개별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individual_ocr_path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"w"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 err="1">
                <a:effectLst/>
              </a:rPr>
              <a:t>json.dump</a:t>
            </a:r>
            <a:r>
              <a:rPr lang="en" altLang="ko-KR" dirty="0">
                <a:effectLst/>
              </a:rPr>
              <a:t>(result,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ensure_ascii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False</a:t>
            </a:r>
            <a:r>
              <a:rPr lang="en" altLang="ko-KR" dirty="0">
                <a:effectLst/>
              </a:rPr>
              <a:t>, separators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(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','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':'</a:t>
            </a:r>
            <a:r>
              <a:rPr lang="en" altLang="ko-KR" dirty="0">
                <a:effectLst/>
              </a:rPr>
              <a:t>))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convert_to_serializable</a:t>
            </a:r>
            <a:r>
              <a:rPr lang="en" altLang="ko-KR" dirty="0">
                <a:effectLst/>
              </a:rPr>
              <a:t>(result):</a:t>
            </a: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"""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OCR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결과를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직렬화 가능한 형식으로 변환 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bbox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에서 </a:t>
            </a:r>
            <a:r>
              <a:rPr lang="ko-KR" altLang="en-US" dirty="0" err="1">
                <a:solidFill>
                  <a:srgbClr val="63A35C"/>
                </a:solidFill>
                <a:effectLst/>
              </a:rPr>
              <a:t>줄바꿈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 없이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"""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[]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item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result:</a:t>
            </a:r>
          </a:p>
          <a:p>
            <a:pPr latinLnBrk="0"/>
            <a:r>
              <a:rPr lang="en" altLang="ko-KR" dirty="0" err="1">
                <a:effectLst/>
              </a:rPr>
              <a:t>serializable_item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{</a:t>
            </a: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bbox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: [list(map(float, point))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point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item[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0</a:t>
            </a:r>
            <a:r>
              <a:rPr lang="en" altLang="ko-KR" dirty="0">
                <a:effectLst/>
              </a:rPr>
              <a:t>]],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dirty="0" err="1">
                <a:solidFill>
                  <a:srgbClr val="999999"/>
                </a:solidFill>
                <a:effectLst/>
              </a:rPr>
              <a:t>numpy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배열을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float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리스트로 변환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text"</a:t>
            </a:r>
            <a:r>
              <a:rPr lang="en" altLang="ko-KR" dirty="0">
                <a:effectLst/>
              </a:rPr>
              <a:t>: item[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</a:t>
            </a:r>
            <a:r>
              <a:rPr lang="en" altLang="ko-KR" dirty="0">
                <a:effectLst/>
              </a:rPr>
              <a:t>],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인식된 텍스트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prob"</a:t>
            </a:r>
            <a:r>
              <a:rPr lang="en" altLang="ko-KR" dirty="0">
                <a:effectLst/>
              </a:rPr>
              <a:t>: float(item[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2</a:t>
            </a:r>
            <a:r>
              <a:rPr lang="en" altLang="ko-KR" dirty="0">
                <a:effectLst/>
              </a:rPr>
              <a:t>])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인식 확률을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float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로 변환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" altLang="ko-KR" dirty="0" err="1">
                <a:effectLst/>
              </a:rPr>
              <a:t>serializable_result.append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serializable_item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serializable_result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extract_text_from_image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, timestamp):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 불러오기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이미지 파일 읽기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image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cv2.imread(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이미지 해상도를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1920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x1080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으로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조정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image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cv2.resize(image, (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1920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1080</a:t>
            </a:r>
            <a:r>
              <a:rPr lang="en" altLang="ko-KR" dirty="0">
                <a:effectLst/>
              </a:rPr>
              <a:t>))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수행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(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Batch size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를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16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으로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설정하여 속도 향상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result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ocr_model.readtext</a:t>
            </a:r>
            <a:r>
              <a:rPr lang="en" altLang="ko-KR" dirty="0">
                <a:effectLst/>
              </a:rPr>
              <a:t>(image, </a:t>
            </a:r>
            <a:r>
              <a:rPr lang="en" altLang="ko-KR" dirty="0" err="1">
                <a:effectLst/>
              </a:rPr>
              <a:t>batch_size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16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직렬화 가능한 형식으로 변환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convert_to_serializable</a:t>
            </a:r>
            <a:r>
              <a:rPr lang="en" altLang="ko-KR" dirty="0">
                <a:effectLst/>
              </a:rPr>
              <a:t>(result)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[timestamp]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[item[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"text"</a:t>
            </a:r>
            <a:r>
              <a:rPr lang="en" altLang="ko-KR" dirty="0">
                <a:effectLst/>
              </a:rPr>
              <a:t>]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item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]</a:t>
            </a:r>
          </a:p>
          <a:p>
            <a:pPr latinLnBrk="0"/>
            <a:r>
              <a:rPr lang="en" altLang="ko-KR" dirty="0" err="1">
                <a:effectLst/>
              </a:rPr>
              <a:t>save_ocr_results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개별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individual_result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{</a:t>
            </a: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"time"</a:t>
            </a:r>
            <a:r>
              <a:rPr lang="en" altLang="ko-KR" dirty="0">
                <a:effectLst/>
              </a:rPr>
              <a:t>: </a:t>
            </a:r>
            <a:r>
              <a:rPr lang="en" altLang="ko-KR" dirty="0" err="1">
                <a:effectLst/>
              </a:rPr>
              <a:t>timestamp.replace</a:t>
            </a:r>
            <a:r>
              <a:rPr lang="en" altLang="ko-KR" dirty="0">
                <a:effectLst/>
              </a:rPr>
              <a:t>(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"_"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""</a:t>
            </a:r>
            <a:r>
              <a:rPr lang="en" altLang="ko-KR" dirty="0">
                <a:effectLst/>
              </a:rPr>
              <a:t>)[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2</a:t>
            </a:r>
            <a:r>
              <a:rPr lang="en" altLang="ko-KR" dirty="0">
                <a:effectLst/>
              </a:rPr>
              <a:t>:],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timestamp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형식 변환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value"</a:t>
            </a:r>
            <a:r>
              <a:rPr lang="en" altLang="ko-KR" dirty="0">
                <a:effectLst/>
              </a:rPr>
              <a:t>: </a:t>
            </a:r>
            <a:r>
              <a:rPr lang="en" altLang="ko-KR" dirty="0" err="1">
                <a:effectLst/>
              </a:rPr>
              <a:t>serializable_result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}</a:t>
            </a:r>
          </a:p>
          <a:p>
            <a:pPr latinLnBrk="0"/>
            <a:r>
              <a:rPr lang="en" altLang="ko-KR" dirty="0" err="1">
                <a:effectLst/>
              </a:rPr>
              <a:t>save_individual_ocr_result</a:t>
            </a:r>
            <a:r>
              <a:rPr lang="en" altLang="ko-KR" dirty="0">
                <a:effectLst/>
              </a:rPr>
              <a:t>(timestamp, </a:t>
            </a:r>
            <a:r>
              <a:rPr lang="en" altLang="ko-KR" dirty="0" err="1">
                <a:effectLst/>
              </a:rPr>
              <a:t>individual_result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추출한 텍스트를 한 줄로 합침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text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"\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n"</a:t>
            </a:r>
            <a:r>
              <a:rPr lang="en" altLang="ko-KR" dirty="0" err="1">
                <a:effectLst/>
              </a:rPr>
              <a:t>.join</a:t>
            </a:r>
            <a:r>
              <a:rPr lang="en" altLang="ko-KR" dirty="0">
                <a:effectLst/>
              </a:rPr>
              <a:t>([detection[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"text"</a:t>
            </a:r>
            <a:r>
              <a:rPr lang="en" altLang="ko-KR" dirty="0">
                <a:effectLst/>
              </a:rPr>
              <a:t>]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detection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])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추출한 텍스트를 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text_save_folder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"text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_{timestamp}.txt"</a:t>
            </a:r>
            <a:r>
              <a:rPr lang="en" altLang="ko-KR" dirty="0">
                <a:effectLst/>
              </a:rPr>
              <a:t>),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"w"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f:</a:t>
            </a:r>
          </a:p>
          <a:p>
            <a:pPr latinLnBrk="0"/>
            <a:r>
              <a:rPr lang="en" altLang="ko-KR" dirty="0" err="1">
                <a:effectLst/>
              </a:rPr>
              <a:t>f.write</a:t>
            </a:r>
            <a:r>
              <a:rPr lang="en" altLang="ko-KR" dirty="0">
                <a:effectLst/>
              </a:rPr>
              <a:t>(f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"[OCR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결과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]\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n{text}"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추출한 텍스트 반환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text</a:t>
            </a:r>
          </a:p>
          <a:p>
            <a:br>
              <a:rPr lang="en" altLang="ko-KR" dirty="0"/>
            </a:br>
            <a:endParaRPr lang="en" altLang="ko-KR" dirty="0">
              <a:solidFill>
                <a:srgbClr val="A71D5D"/>
              </a:solidFill>
              <a:effectLst/>
            </a:endParaRPr>
          </a:p>
        </p:txBody>
      </p:sp>
      <p:sp>
        <p:nvSpPr>
          <p:cNvPr id="7" name="Google Shape;90;p6">
            <a:extLst>
              <a:ext uri="{FF2B5EF4-FFF2-40B4-BE49-F238E27FC236}">
                <a16:creationId xmlns:a16="http://schemas.microsoft.com/office/drawing/2014/main" id="{E7C92216-9840-8032-B028-83B95756821B}"/>
              </a:ext>
            </a:extLst>
          </p:cNvPr>
          <p:cNvSpPr/>
          <p:nvPr/>
        </p:nvSpPr>
        <p:spPr>
          <a:xfrm>
            <a:off x="6383000" y="202887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ocr_process.py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19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11773-4BA6-584D-43F8-53E9A573015B}"/>
              </a:ext>
            </a:extLst>
          </p:cNvPr>
          <p:cNvSpPr txBox="1"/>
          <p:nvPr/>
        </p:nvSpPr>
        <p:spPr>
          <a:xfrm>
            <a:off x="1276708" y="2548262"/>
            <a:ext cx="15993375" cy="717119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atinLnBrk="0"/>
            <a:r>
              <a:rPr lang="en" altLang="ko-KR" sz="2000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sz="2000" dirty="0" err="1">
                <a:solidFill>
                  <a:srgbClr val="999999"/>
                </a:solidFill>
                <a:effectLst/>
              </a:rPr>
              <a:t>screenshot_process.py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time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from</a:t>
            </a:r>
            <a:r>
              <a:rPr lang="en" altLang="ko-KR" sz="2000" dirty="0">
                <a:effectLst/>
              </a:rPr>
              <a:t> PIL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Image, </a:t>
            </a:r>
            <a:r>
              <a:rPr lang="en" altLang="ko-KR" sz="2000" dirty="0" err="1">
                <a:effectLst/>
              </a:rPr>
              <a:t>ImageGrab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 err="1">
                <a:effectLst/>
              </a:rPr>
              <a:t>save_folder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/Notion/asset/screenshots"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 err="1">
                <a:effectLst/>
              </a:rPr>
              <a:t>os.makedirs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save_folder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 err="1">
                <a:effectLst/>
              </a:rPr>
              <a:t>exist_ok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take_screenshot</a:t>
            </a:r>
            <a:r>
              <a:rPr lang="en" altLang="ko-KR" sz="2000" dirty="0">
                <a:effectLst/>
              </a:rPr>
              <a:t>(display, </a:t>
            </a:r>
            <a:r>
              <a:rPr lang="en" altLang="ko-KR" sz="2000" dirty="0" err="1">
                <a:effectLst/>
              </a:rPr>
              <a:t>screenshot_queue</a:t>
            </a:r>
            <a:r>
              <a:rPr lang="en" altLang="ko-KR" sz="2000" dirty="0">
                <a:effectLst/>
              </a:rPr>
              <a:t>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while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sz="2000" dirty="0">
                <a:effectLst/>
              </a:rPr>
              <a:t>:</a:t>
            </a:r>
          </a:p>
          <a:p>
            <a:pPr latinLnBrk="0"/>
            <a:r>
              <a:rPr lang="en" altLang="ko-KR" sz="2000" dirty="0" err="1">
                <a:effectLst/>
              </a:rPr>
              <a:t>bbox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(display[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],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],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+</a:t>
            </a:r>
            <a:r>
              <a:rPr lang="en" altLang="ko-KR" sz="2000" dirty="0">
                <a:effectLst/>
              </a:rPr>
              <a:t>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'width'</a:t>
            </a:r>
            <a:r>
              <a:rPr lang="en" altLang="ko-KR" sz="2000" dirty="0">
                <a:effectLst/>
              </a:rPr>
              <a:t>],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+</a:t>
            </a:r>
            <a:r>
              <a:rPr lang="en" altLang="ko-KR" sz="2000" dirty="0">
                <a:effectLst/>
              </a:rPr>
              <a:t>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'height'</a:t>
            </a:r>
            <a:r>
              <a:rPr lang="en" altLang="ko-KR" sz="2000" dirty="0">
                <a:effectLst/>
              </a:rPr>
              <a:t>])</a:t>
            </a:r>
          </a:p>
          <a:p>
            <a:pPr latinLnBrk="0"/>
            <a:r>
              <a:rPr lang="en" altLang="ko-KR" sz="2000" dirty="0">
                <a:effectLst/>
              </a:rPr>
              <a:t>screenshot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ImageGrab.grab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bbox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>
                <a:effectLst/>
              </a:rPr>
              <a:t>screenshot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screenshot.resize</a:t>
            </a:r>
            <a:r>
              <a:rPr lang="en" altLang="ko-KR" sz="2000" dirty="0">
                <a:effectLst/>
              </a:rPr>
              <a:t>((</a:t>
            </a:r>
            <a:r>
              <a:rPr lang="en" altLang="ko-KR" sz="2000" dirty="0">
                <a:solidFill>
                  <a:srgbClr val="0099CC"/>
                </a:solidFill>
                <a:effectLst/>
              </a:rPr>
              <a:t>1920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>
                <a:solidFill>
                  <a:srgbClr val="0099CC"/>
                </a:solidFill>
                <a:effectLst/>
              </a:rPr>
              <a:t>1080</a:t>
            </a:r>
            <a:r>
              <a:rPr lang="en" altLang="ko-KR" sz="2000" dirty="0">
                <a:effectLst/>
              </a:rPr>
              <a:t>)) </a:t>
            </a:r>
            <a:r>
              <a:rPr lang="en" altLang="ko-KR" sz="2000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sz="2000" dirty="0">
                <a:solidFill>
                  <a:srgbClr val="999999"/>
                </a:solidFill>
                <a:effectLst/>
              </a:rPr>
              <a:t>이미지 해상도를 </a:t>
            </a:r>
            <a:r>
              <a:rPr lang="en-US" altLang="ko-KR" sz="2000" dirty="0">
                <a:solidFill>
                  <a:srgbClr val="999999"/>
                </a:solidFill>
                <a:effectLst/>
              </a:rPr>
              <a:t>1920</a:t>
            </a:r>
            <a:r>
              <a:rPr lang="en" altLang="ko-KR" sz="2000" dirty="0">
                <a:solidFill>
                  <a:srgbClr val="999999"/>
                </a:solidFill>
                <a:effectLst/>
              </a:rPr>
              <a:t>x1080</a:t>
            </a:r>
            <a:r>
              <a:rPr lang="ko-KR" altLang="en-US" sz="2000" dirty="0" err="1">
                <a:solidFill>
                  <a:srgbClr val="999999"/>
                </a:solidFill>
                <a:effectLst/>
              </a:rPr>
              <a:t>으로</a:t>
            </a:r>
            <a:r>
              <a:rPr lang="ko-KR" altLang="en-US" sz="2000" dirty="0">
                <a:solidFill>
                  <a:srgbClr val="999999"/>
                </a:solidFill>
                <a:effectLst/>
              </a:rPr>
              <a:t> 규격화</a:t>
            </a:r>
            <a:endParaRPr lang="ko-KR" altLang="en-US" sz="2000" dirty="0">
              <a:effectLst/>
            </a:endParaRPr>
          </a:p>
          <a:p>
            <a:pPr latinLnBrk="0"/>
            <a:r>
              <a:rPr lang="en" altLang="ko-KR" sz="2000" dirty="0">
                <a:effectLst/>
              </a:rPr>
              <a:t>timestamp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time.strftime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"%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Y_%m_%d_%H_%M_%S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 err="1">
                <a:effectLst/>
              </a:rPr>
              <a:t>screenshot_path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os.path.join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save_folder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 err="1">
                <a:effectLst/>
              </a:rPr>
              <a:t>f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"screenshot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_{timestamp}.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png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 err="1">
                <a:effectLst/>
              </a:rPr>
              <a:t>screenshot.save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screenshot_path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 err="1">
                <a:effectLst/>
              </a:rPr>
              <a:t>screenshot_queue.put</a:t>
            </a:r>
            <a:r>
              <a:rPr lang="en" altLang="ko-KR" sz="2000" dirty="0">
                <a:effectLst/>
              </a:rPr>
              <a:t>((</a:t>
            </a:r>
            <a:r>
              <a:rPr lang="en" altLang="ko-KR" sz="2000" dirty="0" err="1">
                <a:effectLst/>
              </a:rPr>
              <a:t>screenshot_path</a:t>
            </a:r>
            <a:r>
              <a:rPr lang="en" altLang="ko-KR" sz="2000" dirty="0">
                <a:effectLst/>
              </a:rPr>
              <a:t>, timestamp))</a:t>
            </a:r>
          </a:p>
          <a:p>
            <a:pPr latinLnBrk="0"/>
            <a:r>
              <a:rPr lang="en" altLang="ko-KR" sz="2000" dirty="0" err="1">
                <a:effectLst/>
              </a:rPr>
              <a:t>time.sleep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>
                <a:solidFill>
                  <a:srgbClr val="0099CC"/>
                </a:solidFill>
                <a:effectLst/>
              </a:rPr>
              <a:t>1</a:t>
            </a:r>
            <a:r>
              <a:rPr lang="en" altLang="ko-KR" sz="2000" dirty="0">
                <a:effectLst/>
              </a:rPr>
              <a:t>) </a:t>
            </a:r>
            <a:r>
              <a:rPr lang="en" altLang="ko-KR" sz="2000" dirty="0">
                <a:solidFill>
                  <a:srgbClr val="999999"/>
                </a:solidFill>
                <a:effectLst/>
              </a:rPr>
              <a:t># *** 1</a:t>
            </a:r>
            <a:r>
              <a:rPr lang="ko-KR" altLang="en-US" sz="2000" dirty="0">
                <a:solidFill>
                  <a:srgbClr val="999999"/>
                </a:solidFill>
                <a:effectLst/>
              </a:rPr>
              <a:t>초 대기합니다 ***</a:t>
            </a:r>
            <a:endParaRPr lang="ko-KR" altLang="en-US" sz="2000" dirty="0">
              <a:effectLst/>
            </a:endParaRPr>
          </a:p>
          <a:p>
            <a:br>
              <a:rPr lang="ko-KR" altLang="en-US" sz="2000" dirty="0"/>
            </a:br>
            <a:endParaRPr lang="en-US" altLang="ko-KR" sz="2000" dirty="0"/>
          </a:p>
          <a:p>
            <a:pPr latinLnBrk="0"/>
            <a:endParaRPr lang="en" altLang="ko-KR" sz="2000" dirty="0">
              <a:solidFill>
                <a:srgbClr val="999999"/>
              </a:solidFill>
              <a:effectLst/>
            </a:endParaRPr>
          </a:p>
          <a:p>
            <a:pPr latinLnBrk="0"/>
            <a:r>
              <a:rPr lang="en" altLang="ko-KR" sz="2000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sz="2000" dirty="0" err="1">
                <a:solidFill>
                  <a:srgbClr val="999999"/>
                </a:solidFill>
                <a:effectLst/>
              </a:rPr>
              <a:t>search_process.py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json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 err="1">
                <a:effectLst/>
              </a:rPr>
              <a:t>ocr_json_path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/Notion/asset/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load_ocr_results</a:t>
            </a:r>
            <a:r>
              <a:rPr lang="en" altLang="ko-KR" sz="2000" dirty="0">
                <a:effectLst/>
              </a:rPr>
              <a:t>():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os.path.exists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ocr_json_path</a:t>
            </a:r>
            <a:r>
              <a:rPr lang="en" altLang="ko-KR" sz="2000" dirty="0">
                <a:effectLst/>
              </a:rPr>
              <a:t>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ocr_json_path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"r"</a:t>
            </a:r>
            <a:r>
              <a:rPr lang="en" altLang="ko-KR" sz="2000" dirty="0">
                <a:effectLst/>
              </a:rPr>
              <a:t>, encoding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sz="2000" dirty="0">
                <a:effectLst/>
              </a:rPr>
              <a:t>)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json_file</a:t>
            </a:r>
            <a:r>
              <a:rPr lang="en" altLang="ko-KR" sz="2000" dirty="0">
                <a:effectLst/>
              </a:rPr>
              <a:t>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json.load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json_file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2000" dirty="0">
                <a:effectLst/>
              </a:rPr>
              <a:t> {}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search_keyword_in_ocr</a:t>
            </a:r>
            <a:r>
              <a:rPr lang="en" altLang="ko-KR" sz="2000" dirty="0">
                <a:effectLst/>
              </a:rPr>
              <a:t>(keyword):</a:t>
            </a:r>
          </a:p>
          <a:p>
            <a:pPr latinLnBrk="0"/>
            <a:r>
              <a:rPr lang="en" altLang="ko-KR" sz="2000" dirty="0" err="1">
                <a:effectLst/>
              </a:rPr>
              <a:t>ocr_results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load_ocr_results</a:t>
            </a:r>
            <a:r>
              <a:rPr lang="en" altLang="ko-KR" sz="2000" dirty="0">
                <a:effectLst/>
              </a:rPr>
              <a:t>()</a:t>
            </a:r>
          </a:p>
          <a:p>
            <a:pPr latinLnBrk="0"/>
            <a:r>
              <a:rPr lang="en" altLang="ko-KR" sz="2000" dirty="0" err="1">
                <a:effectLst/>
              </a:rPr>
              <a:t>matching_timestamps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[]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2000" dirty="0">
                <a:effectLst/>
              </a:rPr>
              <a:t> timestamp, texts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ocr_results.items</a:t>
            </a:r>
            <a:r>
              <a:rPr lang="en" altLang="ko-KR" sz="2000" dirty="0">
                <a:effectLst/>
              </a:rPr>
              <a:t>():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sz="2000" dirty="0">
                <a:effectLst/>
              </a:rPr>
              <a:t> any(keyword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2000" dirty="0">
                <a:effectLst/>
              </a:rPr>
              <a:t> text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2000" dirty="0">
                <a:effectLst/>
              </a:rPr>
              <a:t> text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2000" dirty="0">
                <a:effectLst/>
              </a:rPr>
              <a:t> texts):</a:t>
            </a:r>
          </a:p>
          <a:p>
            <a:pPr latinLnBrk="0"/>
            <a:r>
              <a:rPr lang="en" altLang="ko-KR" sz="2000" dirty="0" err="1">
                <a:effectLst/>
              </a:rPr>
              <a:t>matching_timestamps.append</a:t>
            </a:r>
            <a:r>
              <a:rPr lang="en" altLang="ko-KR" sz="2000" dirty="0">
                <a:effectLst/>
              </a:rPr>
              <a:t>(timestamp)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matching_timestamps</a:t>
            </a:r>
            <a:endParaRPr lang="en" altLang="ko-KR" sz="2000" dirty="0">
              <a:effectLst/>
            </a:endParaRPr>
          </a:p>
          <a:p>
            <a:br>
              <a:rPr lang="en" altLang="ko-KR" sz="2000" dirty="0"/>
            </a:br>
            <a:endParaRPr lang="en-US" altLang="ko-KR" sz="2000" dirty="0"/>
          </a:p>
          <a:p>
            <a:endParaRPr lang="en-US" altLang="ko-KR" sz="2000" dirty="0">
              <a:solidFill>
                <a:srgbClr val="A71D5D"/>
              </a:solidFill>
              <a:effectLst/>
            </a:endParaRPr>
          </a:p>
        </p:txBody>
      </p:sp>
      <p:sp>
        <p:nvSpPr>
          <p:cNvPr id="7" name="Google Shape;90;p6">
            <a:extLst>
              <a:ext uri="{FF2B5EF4-FFF2-40B4-BE49-F238E27FC236}">
                <a16:creationId xmlns:a16="http://schemas.microsoft.com/office/drawing/2014/main" id="{E7C92216-9840-8032-B028-83B95756821B}"/>
              </a:ext>
            </a:extLst>
          </p:cNvPr>
          <p:cNvSpPr/>
          <p:nvPr/>
        </p:nvSpPr>
        <p:spPr>
          <a:xfrm>
            <a:off x="2131462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screenshot_process.py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;p6">
            <a:extLst>
              <a:ext uri="{FF2B5EF4-FFF2-40B4-BE49-F238E27FC236}">
                <a16:creationId xmlns:a16="http://schemas.microsoft.com/office/drawing/2014/main" id="{35682279-EFB5-A619-512B-B738DA91B8E4}"/>
              </a:ext>
            </a:extLst>
          </p:cNvPr>
          <p:cNvSpPr/>
          <p:nvPr/>
        </p:nvSpPr>
        <p:spPr>
          <a:xfrm>
            <a:off x="10768664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search_process.py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9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11773-4BA6-584D-43F8-53E9A573015B}"/>
              </a:ext>
            </a:extLst>
          </p:cNvPr>
          <p:cNvSpPr txBox="1"/>
          <p:nvPr/>
        </p:nvSpPr>
        <p:spPr>
          <a:xfrm>
            <a:off x="1276708" y="2548262"/>
            <a:ext cx="15993375" cy="917174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atinLnBrk="0"/>
            <a:r>
              <a:rPr lang="en" altLang="ko-KR" sz="1800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sz="1800" dirty="0" err="1">
                <a:solidFill>
                  <a:srgbClr val="999999"/>
                </a:solidFill>
                <a:effectLst/>
              </a:rPr>
              <a:t>display_info.py</a:t>
            </a:r>
            <a:endParaRPr lang="en" altLang="ko-KR" sz="1800" dirty="0">
              <a:effectLst/>
            </a:endParaRP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AppKit</a:t>
            </a:r>
            <a:endParaRPr lang="en" altLang="ko-KR" sz="1800" dirty="0">
              <a:effectLst/>
            </a:endParaRP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get_display_info</a:t>
            </a:r>
            <a:r>
              <a:rPr lang="en" altLang="ko-KR" sz="1800" dirty="0">
                <a:effectLst/>
              </a:rPr>
              <a:t>():</a:t>
            </a:r>
          </a:p>
          <a:p>
            <a:pPr latinLnBrk="0"/>
            <a:r>
              <a:rPr lang="en" altLang="ko-KR" sz="1800" dirty="0">
                <a:effectLst/>
              </a:rPr>
              <a:t>screens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AppKit.NSScreen.screens</a:t>
            </a:r>
            <a:r>
              <a:rPr lang="en" altLang="ko-KR" sz="1800" dirty="0">
                <a:effectLst/>
              </a:rPr>
              <a:t>()</a:t>
            </a:r>
          </a:p>
          <a:p>
            <a:pPr latinLnBrk="0"/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[]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i</a:t>
            </a:r>
            <a:r>
              <a:rPr lang="en" altLang="ko-KR" sz="1800" dirty="0">
                <a:effectLst/>
              </a:rPr>
              <a:t>, screen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1800" dirty="0">
                <a:effectLst/>
              </a:rPr>
              <a:t> enumerate(screens):</a:t>
            </a:r>
          </a:p>
          <a:p>
            <a:pPr latinLnBrk="0"/>
            <a:r>
              <a:rPr lang="en" altLang="ko-KR" sz="1800" dirty="0">
                <a:effectLst/>
              </a:rPr>
              <a:t>frame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screen.frame</a:t>
            </a:r>
            <a:r>
              <a:rPr lang="en" altLang="ko-KR" sz="1800" dirty="0">
                <a:effectLst/>
              </a:rPr>
              <a:t>()</a:t>
            </a:r>
          </a:p>
          <a:p>
            <a:pPr latinLnBrk="0"/>
            <a:r>
              <a:rPr lang="en" altLang="ko-KR" sz="1800" dirty="0" err="1">
                <a:effectLst/>
              </a:rPr>
              <a:t>display_info.append</a:t>
            </a:r>
            <a:r>
              <a:rPr lang="en" altLang="ko-KR" sz="1800" dirty="0">
                <a:effectLst/>
              </a:rPr>
              <a:t>({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"id"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 err="1">
                <a:effectLst/>
              </a:rPr>
              <a:t>i</a:t>
            </a:r>
            <a:r>
              <a:rPr lang="en" altLang="ko-KR" sz="1800" dirty="0">
                <a:effectLst/>
              </a:rPr>
              <a:t>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"width"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frame.size.width</a:t>
            </a:r>
            <a:r>
              <a:rPr lang="en" altLang="ko-KR" sz="1800" dirty="0">
                <a:effectLst/>
              </a:rPr>
              <a:t>),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"height"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frame.size.height</a:t>
            </a:r>
            <a:r>
              <a:rPr lang="en" altLang="ko-KR" sz="1800" dirty="0">
                <a:effectLst/>
              </a:rPr>
              <a:t>),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frame.origin.x</a:t>
            </a:r>
            <a:r>
              <a:rPr lang="en" altLang="ko-KR" sz="1800" dirty="0">
                <a:effectLst/>
              </a:rPr>
              <a:t>),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frame.origin.y</a:t>
            </a:r>
            <a:r>
              <a:rPr lang="en" altLang="ko-KR" sz="1800" dirty="0">
                <a:effectLst/>
              </a:rPr>
              <a:t>)</a:t>
            </a:r>
          </a:p>
          <a:p>
            <a:pPr latinLnBrk="0"/>
            <a:r>
              <a:rPr lang="en" altLang="ko-KR" sz="1800" dirty="0">
                <a:effectLst/>
              </a:rPr>
              <a:t>})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display_info</a:t>
            </a:r>
            <a:endParaRPr lang="en" altLang="ko-KR" sz="1800" dirty="0">
              <a:effectLst/>
            </a:endParaRP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select_display</a:t>
            </a:r>
            <a:r>
              <a:rPr lang="en" altLang="ko-KR" sz="1800" dirty="0">
                <a:effectLst/>
              </a:rPr>
              <a:t>():</a:t>
            </a:r>
          </a:p>
          <a:p>
            <a:pPr latinLnBrk="0"/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get_display_info</a:t>
            </a:r>
            <a:r>
              <a:rPr lang="en" altLang="ko-KR" sz="1800" dirty="0">
                <a:effectLst/>
              </a:rPr>
              <a:t>()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1800" dirty="0">
                <a:effectLst/>
              </a:rPr>
              <a:t> display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:</a:t>
            </a:r>
          </a:p>
          <a:p>
            <a:pPr latinLnBrk="0"/>
            <a:r>
              <a:rPr lang="en" altLang="ko-KR" sz="1800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"ID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: {display['id']}, Width: {display['width']}, Height: {display['height']}, X: {display['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']}, Y: {display['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']}"</a:t>
            </a:r>
            <a:r>
              <a:rPr lang="en" altLang="ko-KR" sz="1800" dirty="0">
                <a:effectLst/>
              </a:rPr>
              <a:t>)</a:t>
            </a:r>
          </a:p>
          <a:p>
            <a:pPr latinLnBrk="0"/>
            <a:r>
              <a:rPr lang="en" altLang="ko-KR" sz="1800" dirty="0" err="1">
                <a:effectLst/>
              </a:rPr>
              <a:t>selected_id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(input(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"Select the display ID to capture: "</a:t>
            </a:r>
            <a:r>
              <a:rPr lang="en" altLang="ko-KR" sz="1800" dirty="0">
                <a:effectLst/>
              </a:rPr>
              <a:t>))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[</a:t>
            </a:r>
            <a:r>
              <a:rPr lang="en" altLang="ko-KR" sz="1800" dirty="0" err="1">
                <a:effectLst/>
              </a:rPr>
              <a:t>selected_id</a:t>
            </a:r>
            <a:r>
              <a:rPr lang="en" altLang="ko-KR" sz="1800" dirty="0">
                <a:effectLst/>
              </a:rPr>
              <a:t>]</a:t>
            </a:r>
          </a:p>
          <a:p>
            <a:br>
              <a:rPr lang="en" altLang="ko-KR" sz="1800" dirty="0"/>
            </a:br>
            <a:endParaRPr lang="en" altLang="ko-KR" sz="1800" dirty="0"/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dirty="0" err="1">
                <a:solidFill>
                  <a:srgbClr val="999999"/>
                </a:solidFill>
                <a:effectLst/>
              </a:rPr>
              <a:t>analyze.py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time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from</a:t>
            </a:r>
            <a:r>
              <a:rPr lang="en" altLang="ko-KR" dirty="0">
                <a:effectLst/>
              </a:rPr>
              <a:t> PIL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Image</a:t>
            </a:r>
          </a:p>
          <a:p>
            <a:pPr latinLnBrk="0"/>
            <a:r>
              <a:rPr lang="en" altLang="ko-KR" dirty="0" err="1">
                <a:effectLst/>
              </a:rPr>
              <a:t>ocr_json_path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/Notion/asset/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os.path.exists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ocr_json_path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"r"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json.load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{}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analyze_screenshot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screenshot_list</a:t>
            </a:r>
            <a:r>
              <a:rPr lang="en" altLang="ko-KR" dirty="0">
                <a:effectLst/>
              </a:rPr>
              <a:t>, N):</a:t>
            </a:r>
          </a:p>
          <a:p>
            <a:pPr latinLnBrk="0"/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</a:t>
            </a:r>
          </a:p>
          <a:p>
            <a:pPr latinLnBrk="0"/>
            <a:r>
              <a:rPr lang="en" altLang="ko-KR" dirty="0" err="1">
                <a:effectLst/>
              </a:rPr>
              <a:t>current_time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time.time</a:t>
            </a:r>
            <a:r>
              <a:rPr lang="en" altLang="ko-KR" dirty="0">
                <a:effectLst/>
              </a:rPr>
              <a:t>()</a:t>
            </a:r>
          </a:p>
          <a:p>
            <a:pPr latinLnBrk="0"/>
            <a:r>
              <a:rPr lang="en" altLang="ko-KR" dirty="0" err="1">
                <a:effectLst/>
              </a:rPr>
              <a:t>target_time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current_time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-</a:t>
            </a:r>
            <a:r>
              <a:rPr lang="en" altLang="ko-KR" dirty="0">
                <a:effectLst/>
              </a:rPr>
              <a:t> N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, text, timestamp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reversed(</a:t>
            </a:r>
            <a:r>
              <a:rPr lang="en" altLang="ko-KR" dirty="0" err="1">
                <a:effectLst/>
              </a:rPr>
              <a:t>screenshot_list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 err="1">
                <a:effectLst/>
              </a:rPr>
              <a:t>screenshot_time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time.mktime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time.strptime</a:t>
            </a:r>
            <a:r>
              <a:rPr lang="en" altLang="ko-KR" dirty="0">
                <a:effectLst/>
              </a:rPr>
              <a:t>(timestamp,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"%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Y_%m_%d_%H_%M_%S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screenshot_time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&lt;=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target_time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effectLst/>
              </a:rPr>
              <a:t>image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Image.</a:t>
            </a:r>
            <a:r>
              <a:rPr lang="en" altLang="ko-KR" dirty="0" err="1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 err="1">
                <a:effectLst/>
              </a:rPr>
              <a:t>image.show</a:t>
            </a:r>
            <a:r>
              <a:rPr lang="en" altLang="ko-KR" dirty="0">
                <a:effectLst/>
              </a:rPr>
              <a:t>()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스크린샷을 화면에 표시합니다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timestamp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 err="1">
                <a:effectLst/>
              </a:rPr>
              <a:t>ocr_text_list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[timestamp]</a:t>
            </a:r>
          </a:p>
          <a:p>
            <a:pPr latinLnBrk="0"/>
            <a:r>
              <a:rPr lang="en" altLang="ko-KR" dirty="0" err="1">
                <a:effectLst/>
              </a:rPr>
              <a:t>ocr_text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"\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n"</a:t>
            </a:r>
            <a:r>
              <a:rPr lang="en" altLang="ko-KR" dirty="0" err="1">
                <a:effectLst/>
              </a:rPr>
              <a:t>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ocr_text_list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dirty="0">
                <a:effectLst/>
              </a:rPr>
              <a:t>(f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"[OCR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결과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]\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n'{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ocr_text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}'"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텍스트 출력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else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"No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 OCR results found for timestamp {timestamp}"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"No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 screenshot found for {N} seconds ago."</a:t>
            </a:r>
            <a:r>
              <a:rPr lang="en" altLang="ko-KR" dirty="0">
                <a:effectLst/>
              </a:rPr>
              <a:t>)</a:t>
            </a:r>
          </a:p>
          <a:p>
            <a:br>
              <a:rPr lang="en" altLang="ko-KR" sz="1800" dirty="0"/>
            </a:br>
            <a:endParaRPr lang="en-US" altLang="ko-KR" dirty="0">
              <a:solidFill>
                <a:srgbClr val="A71D5D"/>
              </a:solidFill>
              <a:effectLst/>
            </a:endParaRPr>
          </a:p>
        </p:txBody>
      </p:sp>
      <p:sp>
        <p:nvSpPr>
          <p:cNvPr id="7" name="Google Shape;90;p6">
            <a:extLst>
              <a:ext uri="{FF2B5EF4-FFF2-40B4-BE49-F238E27FC236}">
                <a16:creationId xmlns:a16="http://schemas.microsoft.com/office/drawing/2014/main" id="{E7C92216-9840-8032-B028-83B95756821B}"/>
              </a:ext>
            </a:extLst>
          </p:cNvPr>
          <p:cNvSpPr/>
          <p:nvPr/>
        </p:nvSpPr>
        <p:spPr>
          <a:xfrm>
            <a:off x="2131462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display_info.py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;p6">
            <a:extLst>
              <a:ext uri="{FF2B5EF4-FFF2-40B4-BE49-F238E27FC236}">
                <a16:creationId xmlns:a16="http://schemas.microsoft.com/office/drawing/2014/main" id="{35682279-EFB5-A619-512B-B738DA91B8E4}"/>
              </a:ext>
            </a:extLst>
          </p:cNvPr>
          <p:cNvSpPr/>
          <p:nvPr/>
        </p:nvSpPr>
        <p:spPr>
          <a:xfrm>
            <a:off x="10768664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analyze.py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20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/>
        </p:nvSpPr>
        <p:spPr>
          <a:xfrm>
            <a:off x="2651462" y="4733712"/>
            <a:ext cx="128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200"/>
              <a:buFont typeface="Arial"/>
              <a:buNone/>
            </a:pPr>
            <a:r>
              <a:rPr lang="en-US" sz="50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Thank you</a:t>
            </a:r>
            <a:endParaRPr sz="5000" b="1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2150" y="366249"/>
            <a:ext cx="1472116" cy="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 txBox="1"/>
          <p:nvPr/>
        </p:nvSpPr>
        <p:spPr>
          <a:xfrm>
            <a:off x="808037" y="566563"/>
            <a:ext cx="538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8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45" name="Google Shape;145;p9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9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xx</a:t>
            </a:r>
            <a:endParaRPr sz="14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9DD7152A-2383-FA87-C256-8DA5528C7F3F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bg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chemeClr val="bg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1222924" y="5423962"/>
            <a:ext cx="6598625" cy="65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475" y="6114913"/>
            <a:ext cx="3602918" cy="1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8752" y="6114913"/>
            <a:ext cx="3604092" cy="1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90207" y="6114913"/>
            <a:ext cx="3602918" cy="1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475" y="3653929"/>
            <a:ext cx="3602918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 txBox="1"/>
          <p:nvPr/>
        </p:nvSpPr>
        <p:spPr>
          <a:xfrm>
            <a:off x="1922838" y="4269175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1" dirty="0" err="1">
                <a:latin typeface="+mn-ea"/>
                <a:ea typeface="+mn-ea"/>
                <a:cs typeface="IBM Plex Sans KR SemiBold"/>
                <a:sym typeface="IBM Plex Sans KR SemiBold"/>
              </a:rPr>
              <a:t>아이디어</a:t>
            </a:r>
            <a:endParaRPr sz="2800" b="1" dirty="0"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8752" y="3653929"/>
            <a:ext cx="3604092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/>
          <p:nvPr/>
        </p:nvSpPr>
        <p:spPr>
          <a:xfrm>
            <a:off x="6272962" y="4269175"/>
            <a:ext cx="57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개발</a:t>
            </a:r>
            <a:r>
              <a:rPr 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환경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90207" y="3653929"/>
            <a:ext cx="3602918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/>
          <p:nvPr/>
        </p:nvSpPr>
        <p:spPr>
          <a:xfrm>
            <a:off x="10624575" y="4269175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사용</a:t>
            </a:r>
            <a:r>
              <a:rPr 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기술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sp>
        <p:nvSpPr>
          <p:cNvPr id="47" name="Google Shape;47;p4"/>
          <p:cNvSpPr txBox="1"/>
          <p:nvPr/>
        </p:nvSpPr>
        <p:spPr>
          <a:xfrm>
            <a:off x="1922838" y="6730200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제품</a:t>
            </a:r>
            <a:r>
              <a:rPr lang="ko-KR" alt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시현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sp>
        <p:nvSpPr>
          <p:cNvPr id="48" name="Google Shape;48;p4"/>
          <p:cNvSpPr txBox="1"/>
          <p:nvPr/>
        </p:nvSpPr>
        <p:spPr>
          <a:xfrm>
            <a:off x="6272962" y="6730192"/>
            <a:ext cx="57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향후</a:t>
            </a:r>
            <a:r>
              <a:rPr 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계획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sp>
        <p:nvSpPr>
          <p:cNvPr id="49" name="Google Shape;49;p4"/>
          <p:cNvSpPr txBox="1"/>
          <p:nvPr/>
        </p:nvSpPr>
        <p:spPr>
          <a:xfrm>
            <a:off x="10624575" y="6730200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참조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4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4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3" name="Google Shape;5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32150" y="9272999"/>
            <a:ext cx="1472116" cy="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6383762" y="1417238"/>
            <a:ext cx="53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0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4459391" y="1606225"/>
            <a:ext cx="923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3000" b="1" dirty="0" err="1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목차</a:t>
            </a:r>
            <a:endParaRPr sz="3000" b="1" dirty="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58" name="Google Shape;5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"/>
          <p:cNvSpPr/>
          <p:nvPr/>
        </p:nvSpPr>
        <p:spPr>
          <a:xfrm>
            <a:off x="4204200" y="327997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8555050" y="327997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12905900" y="327997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2905900" y="578012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8490350" y="578012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4204200" y="578012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8;p3">
            <a:extLst>
              <a:ext uri="{FF2B5EF4-FFF2-40B4-BE49-F238E27FC236}">
                <a16:creationId xmlns:a16="http://schemas.microsoft.com/office/drawing/2014/main" id="{7F1E449F-A476-6229-FA0D-15DF7827EA9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25" y="2677375"/>
            <a:ext cx="7952010" cy="462443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/>
        </p:nvSpPr>
        <p:spPr>
          <a:xfrm>
            <a:off x="1340167" y="7480300"/>
            <a:ext cx="688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24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powered by Rewind</a:t>
            </a:r>
            <a:endParaRPr sz="2400" b="0" i="0" u="none" strike="noStrike" cap="none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73" name="Google Shape;73;p5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5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1FD139AF-97FF-EEDB-49E6-C89D426ED306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A5D06-DDC4-BE56-1EC6-F767998FC857}"/>
              </a:ext>
            </a:extLst>
          </p:cNvPr>
          <p:cNvSpPr txBox="1"/>
          <p:nvPr/>
        </p:nvSpPr>
        <p:spPr>
          <a:xfrm>
            <a:off x="9680594" y="4143325"/>
            <a:ext cx="6382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highlight>
                  <a:srgbClr val="FFFF00"/>
                </a:highlight>
                <a:latin typeface="+mn-ea"/>
                <a:ea typeface="+mn-ea"/>
              </a:rPr>
              <a:t>컴퓨터 사용자의 작업 내용을 자동으로 기록하고 저장</a:t>
            </a:r>
            <a:r>
              <a:rPr lang="ko-KR" altLang="en-US" sz="1800" dirty="0">
                <a:latin typeface="+mn-ea"/>
                <a:ea typeface="+mn-ea"/>
              </a:rPr>
              <a:t>하는 프로그램으로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  <a:r>
              <a:rPr lang="ko-KR" altLang="en-US" sz="1800" dirty="0">
                <a:latin typeface="+mn-ea"/>
                <a:ea typeface="+mn-ea"/>
              </a:rPr>
              <a:t> 컴퓨터를 사용하는 동안을 화면을 저장하여 과거의 활동들을 확인하거나 검색할 수 있는 프로그램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14056B-B40D-E919-5D0D-B3A8DD82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04" y="2277400"/>
            <a:ext cx="2193824" cy="21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92;p6">
            <a:extLst>
              <a:ext uri="{FF2B5EF4-FFF2-40B4-BE49-F238E27FC236}">
                <a16:creationId xmlns:a16="http://schemas.microsoft.com/office/drawing/2014/main" id="{07F0C228-54C2-8636-D97F-02F441D7BEC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77609" y="5414235"/>
            <a:ext cx="1588764" cy="16944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;p5">
            <a:extLst>
              <a:ext uri="{FF2B5EF4-FFF2-40B4-BE49-F238E27FC236}">
                <a16:creationId xmlns:a16="http://schemas.microsoft.com/office/drawing/2014/main" id="{0C71C16F-B27E-9535-5F97-59C433AF1454}"/>
              </a:ext>
            </a:extLst>
          </p:cNvPr>
          <p:cNvSpPr txBox="1"/>
          <p:nvPr/>
        </p:nvSpPr>
        <p:spPr>
          <a:xfrm>
            <a:off x="9524791" y="7018860"/>
            <a:ext cx="68877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altLang="ko-KR" sz="2000" dirty="0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“</a:t>
            </a:r>
            <a:r>
              <a:rPr lang="ko-KR" altLang="en-US" sz="2000" dirty="0" err="1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파이썬의</a:t>
            </a:r>
            <a:r>
              <a:rPr lang="ko-KR" altLang="en-US" sz="2000" dirty="0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 라이브러리로 구현해 볼 수 있지 않을까</a:t>
            </a:r>
            <a:r>
              <a:rPr lang="en-US" altLang="ko-KR" sz="2000" dirty="0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?!”</a:t>
            </a:r>
            <a:endParaRPr sz="2000" b="0" i="0" u="none" strike="noStrike" cap="none" dirty="0">
              <a:solidFill>
                <a:schemeClr val="dk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" name="Google Shape;71;p5">
            <a:extLst>
              <a:ext uri="{FF2B5EF4-FFF2-40B4-BE49-F238E27FC236}">
                <a16:creationId xmlns:a16="http://schemas.microsoft.com/office/drawing/2014/main" id="{E6D3B08E-5577-3FD2-73E3-39BF8A50B957}"/>
              </a:ext>
            </a:extLst>
          </p:cNvPr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아이디어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개발 환경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73" name="Google Shape;73;p5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5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1FD139AF-97FF-EEDB-49E6-C89D426ED306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56050E-736C-0338-2FCF-DAB7D586B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010" y="3541546"/>
            <a:ext cx="4556637" cy="455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F0F058B-921D-2670-4351-D8BC9068B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4908" y="3175466"/>
            <a:ext cx="6213399" cy="556109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0DE180A-4002-96A0-3B5F-3ADDA0F80B24}"/>
              </a:ext>
            </a:extLst>
          </p:cNvPr>
          <p:cNvGrpSpPr/>
          <p:nvPr/>
        </p:nvGrpSpPr>
        <p:grpSpPr>
          <a:xfrm>
            <a:off x="2450727" y="3215300"/>
            <a:ext cx="5971198" cy="5526540"/>
            <a:chOff x="1135052" y="2976072"/>
            <a:chExt cx="6278598" cy="5595864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67ECA79-B1DA-FE27-99B8-8A694BF1C260}"/>
                </a:ext>
              </a:extLst>
            </p:cNvPr>
            <p:cNvGrpSpPr/>
            <p:nvPr/>
          </p:nvGrpSpPr>
          <p:grpSpPr>
            <a:xfrm>
              <a:off x="1200251" y="2976072"/>
              <a:ext cx="6213399" cy="649614"/>
              <a:chOff x="4083614" y="3220056"/>
              <a:chExt cx="9984972" cy="742288"/>
            </a:xfrm>
          </p:grpSpPr>
          <p:pic>
            <p:nvPicPr>
              <p:cNvPr id="53" name="Google Shape;43;p4">
                <a:extLst>
                  <a:ext uri="{FF2B5EF4-FFF2-40B4-BE49-F238E27FC236}">
                    <a16:creationId xmlns:a16="http://schemas.microsoft.com/office/drawing/2014/main" id="{39F684FF-EB2A-9466-4A06-5CED2C518F9D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54" name="Google Shape;134;p8">
                <a:extLst>
                  <a:ext uri="{FF2B5EF4-FFF2-40B4-BE49-F238E27FC236}">
                    <a16:creationId xmlns:a16="http://schemas.microsoft.com/office/drawing/2014/main" id="{B2F9E1E9-91D4-D81B-4BE2-35C4171C8369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640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개발 언어 </a:t>
                </a:r>
                <a:r>
                  <a:rPr lang="en-US" altLang="ko-KR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Python 3.9</a:t>
                </a:r>
                <a:endParaRPr lang="ko-KR" altLang="en-US" sz="3000" dirty="0">
                  <a:latin typeface="+mn-ea"/>
                  <a:ea typeface="+mn-ea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FE733C9-9287-7BD2-8657-7F6FB0C73457}"/>
                </a:ext>
              </a:extLst>
            </p:cNvPr>
            <p:cNvGrpSpPr/>
            <p:nvPr/>
          </p:nvGrpSpPr>
          <p:grpSpPr>
            <a:xfrm>
              <a:off x="1135052" y="3993140"/>
              <a:ext cx="6213399" cy="634138"/>
              <a:chOff x="4083614" y="3220056"/>
              <a:chExt cx="9984972" cy="724604"/>
            </a:xfrm>
          </p:grpSpPr>
          <p:pic>
            <p:nvPicPr>
              <p:cNvPr id="51" name="Google Shape;43;p4">
                <a:extLst>
                  <a:ext uri="{FF2B5EF4-FFF2-40B4-BE49-F238E27FC236}">
                    <a16:creationId xmlns:a16="http://schemas.microsoft.com/office/drawing/2014/main" id="{51BE9AF1-4BFB-96D2-2098-ED89320E6B0D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52" name="Google Shape;134;p8">
                <a:extLst>
                  <a:ext uri="{FF2B5EF4-FFF2-40B4-BE49-F238E27FC236}">
                    <a16:creationId xmlns:a16="http://schemas.microsoft.com/office/drawing/2014/main" id="{CAE48023-47A7-865C-C4DB-2EAC25D5E1FE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FrontEnd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: </a:t>
                </a: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PyQt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6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3CAB924-0D80-B77D-A2E8-4566A8931151}"/>
                </a:ext>
              </a:extLst>
            </p:cNvPr>
            <p:cNvGrpSpPr/>
            <p:nvPr/>
          </p:nvGrpSpPr>
          <p:grpSpPr>
            <a:xfrm>
              <a:off x="1135052" y="4976164"/>
              <a:ext cx="6213399" cy="634138"/>
              <a:chOff x="4083614" y="3220056"/>
              <a:chExt cx="9984972" cy="724604"/>
            </a:xfrm>
          </p:grpSpPr>
          <p:pic>
            <p:nvPicPr>
              <p:cNvPr id="49" name="Google Shape;43;p4">
                <a:extLst>
                  <a:ext uri="{FF2B5EF4-FFF2-40B4-BE49-F238E27FC236}">
                    <a16:creationId xmlns:a16="http://schemas.microsoft.com/office/drawing/2014/main" id="{9F01800C-8CD9-8BEB-78F8-DEFF866717DE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50" name="Google Shape;134;p8">
                <a:extLst>
                  <a:ext uri="{FF2B5EF4-FFF2-40B4-BE49-F238E27FC236}">
                    <a16:creationId xmlns:a16="http://schemas.microsoft.com/office/drawing/2014/main" id="{09D63BAE-94AD-1440-A5F0-1B5D93952948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AI 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모델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: OLLAMA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2192810-DED1-1599-5988-846B28A8F6B0}"/>
                </a:ext>
              </a:extLst>
            </p:cNvPr>
            <p:cNvGrpSpPr/>
            <p:nvPr/>
          </p:nvGrpSpPr>
          <p:grpSpPr>
            <a:xfrm>
              <a:off x="1135052" y="5959188"/>
              <a:ext cx="6213399" cy="634138"/>
              <a:chOff x="4083614" y="3220056"/>
              <a:chExt cx="9984972" cy="724604"/>
            </a:xfrm>
          </p:grpSpPr>
          <p:pic>
            <p:nvPicPr>
              <p:cNvPr id="47" name="Google Shape;43;p4">
                <a:extLst>
                  <a:ext uri="{FF2B5EF4-FFF2-40B4-BE49-F238E27FC236}">
                    <a16:creationId xmlns:a16="http://schemas.microsoft.com/office/drawing/2014/main" id="{B31032B6-ADE2-C0A0-7CEC-CB1C12AB0EDC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8" name="Google Shape;134;p8">
                <a:extLst>
                  <a:ext uri="{FF2B5EF4-FFF2-40B4-BE49-F238E27FC236}">
                    <a16:creationId xmlns:a16="http://schemas.microsoft.com/office/drawing/2014/main" id="{E5E5DEF5-8DC7-8FA6-267F-D6296D1D2777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협업 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Github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, Notion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F65236E-CC95-EC2D-1026-15DF364F384F}"/>
                </a:ext>
              </a:extLst>
            </p:cNvPr>
            <p:cNvGrpSpPr/>
            <p:nvPr/>
          </p:nvGrpSpPr>
          <p:grpSpPr>
            <a:xfrm>
              <a:off x="1135052" y="6954338"/>
              <a:ext cx="6213399" cy="634138"/>
              <a:chOff x="4083614" y="3220056"/>
              <a:chExt cx="9984972" cy="724604"/>
            </a:xfrm>
          </p:grpSpPr>
          <p:pic>
            <p:nvPicPr>
              <p:cNvPr id="45" name="Google Shape;43;p4">
                <a:extLst>
                  <a:ext uri="{FF2B5EF4-FFF2-40B4-BE49-F238E27FC236}">
                    <a16:creationId xmlns:a16="http://schemas.microsoft.com/office/drawing/2014/main" id="{1FDD9C6C-E1D7-AEBC-5F64-1079F0EF52CC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6" name="Google Shape;134;p8">
                <a:extLst>
                  <a:ext uri="{FF2B5EF4-FFF2-40B4-BE49-F238E27FC236}">
                    <a16:creationId xmlns:a16="http://schemas.microsoft.com/office/drawing/2014/main" id="{BBC9367D-24FA-774E-38DD-4063D2EA2079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작업 환경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Mac OS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ED8511A-9BCA-15F3-E8A8-3D8D7ECCA7A9}"/>
                </a:ext>
              </a:extLst>
            </p:cNvPr>
            <p:cNvGrpSpPr/>
            <p:nvPr/>
          </p:nvGrpSpPr>
          <p:grpSpPr>
            <a:xfrm>
              <a:off x="1188174" y="7937798"/>
              <a:ext cx="6213399" cy="634138"/>
              <a:chOff x="4083614" y="3220056"/>
              <a:chExt cx="9984972" cy="724604"/>
            </a:xfrm>
          </p:grpSpPr>
          <p:pic>
            <p:nvPicPr>
              <p:cNvPr id="43" name="Google Shape;43;p4">
                <a:extLst>
                  <a:ext uri="{FF2B5EF4-FFF2-40B4-BE49-F238E27FC236}">
                    <a16:creationId xmlns:a16="http://schemas.microsoft.com/office/drawing/2014/main" id="{92964AD8-23B3-761E-91EC-A23BCC26F54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4" name="Google Shape;134;p8">
                <a:extLst>
                  <a:ext uri="{FF2B5EF4-FFF2-40B4-BE49-F238E27FC236}">
                    <a16:creationId xmlns:a16="http://schemas.microsoft.com/office/drawing/2014/main" id="{2F2F30F0-F89E-3814-D8A2-9ABDA1A5CE5A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가상 환경 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Conda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049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사용</a:t>
            </a:r>
            <a:r>
              <a:rPr 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기술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6"/>
          <p:cNvGrpSpPr/>
          <p:nvPr/>
        </p:nvGrpSpPr>
        <p:grpSpPr>
          <a:xfrm>
            <a:off x="513717" y="4104856"/>
            <a:ext cx="6887700" cy="3648094"/>
            <a:chOff x="56517" y="3571456"/>
            <a:chExt cx="6887700" cy="3648094"/>
          </a:xfrm>
        </p:grpSpPr>
        <p:pic>
          <p:nvPicPr>
            <p:cNvPr id="92" name="Google Shape;9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17738" y="3571456"/>
              <a:ext cx="3365274" cy="31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6"/>
            <p:cNvSpPr txBox="1"/>
            <p:nvPr/>
          </p:nvSpPr>
          <p:spPr>
            <a:xfrm>
              <a:off x="56517" y="6757850"/>
              <a:ext cx="6887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Python 3.11.9</a:t>
              </a:r>
              <a:endParaRPr sz="2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pic>
        <p:nvPicPr>
          <p:cNvPr id="94" name="Google Shape;9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127" y="3505200"/>
            <a:ext cx="9226408" cy="296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525" y="6759350"/>
            <a:ext cx="9226402" cy="16036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"/>
          <p:cNvSpPr txBox="1"/>
          <p:nvPr/>
        </p:nvSpPr>
        <p:spPr>
          <a:xfrm>
            <a:off x="8946825" y="3811800"/>
            <a:ext cx="104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디지털 문서에 포함되어 있는 텍스트(Text)를 인식하고 사람이 읽을 수 있는 문자로 변환해 주는 기술.</a:t>
            </a:r>
            <a:endParaRPr/>
          </a:p>
        </p:txBody>
      </p:sp>
      <p:sp>
        <p:nvSpPr>
          <p:cNvPr id="97" name="Google Shape;97;p6"/>
          <p:cNvSpPr txBox="1"/>
          <p:nvPr/>
        </p:nvSpPr>
        <p:spPr>
          <a:xfrm>
            <a:off x="8832289" y="6841157"/>
            <a:ext cx="7315462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메타에서 개발한 대규모 언어모델로, 방대한 양의 텍스트 데이터로 학습 한 AI 모델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04" name="Google Shape;104;p7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7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7"/>
          <p:cNvGrpSpPr/>
          <p:nvPr/>
        </p:nvGrpSpPr>
        <p:grpSpPr>
          <a:xfrm>
            <a:off x="1114250" y="3104550"/>
            <a:ext cx="8114875" cy="5595000"/>
            <a:chOff x="2790650" y="3180750"/>
            <a:chExt cx="8114875" cy="5595000"/>
          </a:xfrm>
        </p:grpSpPr>
        <p:grpSp>
          <p:nvGrpSpPr>
            <p:cNvPr id="111" name="Google Shape;111;p7"/>
            <p:cNvGrpSpPr/>
            <p:nvPr/>
          </p:nvGrpSpPr>
          <p:grpSpPr>
            <a:xfrm>
              <a:off x="2790650" y="3180750"/>
              <a:ext cx="8114875" cy="5595000"/>
              <a:chOff x="2790650" y="3180750"/>
              <a:chExt cx="8114875" cy="5595000"/>
            </a:xfrm>
          </p:grpSpPr>
          <p:pic>
            <p:nvPicPr>
              <p:cNvPr id="112" name="Google Shape;112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90650" y="3457800"/>
                <a:ext cx="8114875" cy="5317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" name="Google Shape;113;p7"/>
              <p:cNvSpPr txBox="1"/>
              <p:nvPr/>
            </p:nvSpPr>
            <p:spPr>
              <a:xfrm>
                <a:off x="3518725" y="4497925"/>
                <a:ext cx="6788400" cy="323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C586C0"/>
                    </a:solidFill>
                  </a:rPr>
                  <a:t>import</a:t>
                </a:r>
                <a:r>
                  <a:rPr lang="en-US" sz="3000" b="1">
                    <a:solidFill>
                      <a:schemeClr val="dk1"/>
                    </a:solidFill>
                  </a:rPr>
                  <a:t> easyocr</a:t>
                </a:r>
                <a:endParaRPr sz="30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C586C0"/>
                    </a:solidFill>
                  </a:rPr>
                  <a:t>import</a:t>
                </a:r>
                <a:r>
                  <a:rPr lang="en-US" sz="3000" b="1">
                    <a:solidFill>
                      <a:schemeClr val="dk1"/>
                    </a:solidFill>
                  </a:rPr>
                  <a:t> json</a:t>
                </a:r>
                <a:endParaRPr sz="30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C586C0"/>
                    </a:solidFill>
                  </a:rPr>
                  <a:t>import</a:t>
                </a:r>
                <a:r>
                  <a:rPr lang="en-US" sz="3000" b="1">
                    <a:solidFill>
                      <a:schemeClr val="dk1"/>
                    </a:solidFill>
                  </a:rPr>
                  <a:t> cv2</a:t>
                </a:r>
                <a:endParaRPr sz="30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3000" b="1">
                    <a:solidFill>
                      <a:srgbClr val="D5A6BD"/>
                    </a:solidFill>
                  </a:rPr>
                  <a:t>from</a:t>
                </a:r>
                <a:r>
                  <a:rPr lang="en-US" sz="3000" b="1">
                    <a:solidFill>
                      <a:schemeClr val="dk1"/>
                    </a:solidFill>
                  </a:rPr>
                  <a:t> PIL import Image, ImageGrab, ImageDraw, ImageFont</a:t>
                </a:r>
                <a:endParaRPr sz="30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5032025" y="3180750"/>
                <a:ext cx="3489900" cy="554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사용 라이브러리</a:t>
                </a:r>
                <a:endParaRPr sz="2500"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  <p:pic>
          <p:nvPicPr>
            <p:cNvPr id="115" name="Google Shape;115;p7"/>
            <p:cNvPicPr preferRelativeResize="0"/>
            <p:nvPr/>
          </p:nvPicPr>
          <p:blipFill rotWithShape="1">
            <a:blip r:embed="rId5">
              <a:alphaModFix amt="10000"/>
            </a:blip>
            <a:srcRect/>
            <a:stretch/>
          </p:blipFill>
          <p:spPr>
            <a:xfrm>
              <a:off x="3160462" y="4030252"/>
              <a:ext cx="7375255" cy="4164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7"/>
          <p:cNvSpPr txBox="1"/>
          <p:nvPr/>
        </p:nvSpPr>
        <p:spPr>
          <a:xfrm>
            <a:off x="9634849" y="3356700"/>
            <a:ext cx="8114875" cy="3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</a:rPr>
              <a:t>Easyocr</a:t>
            </a:r>
            <a:endParaRPr sz="2800" b="1" dirty="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2800" dirty="0" err="1">
                <a:solidFill>
                  <a:schemeClr val="dk1"/>
                </a:solidFill>
              </a:rPr>
              <a:t>다양한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언어와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문자를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지원하는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오픈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소스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OCR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라이브러리로</a:t>
            </a:r>
            <a:r>
              <a:rPr lang="en-US" sz="2800" dirty="0">
                <a:solidFill>
                  <a:schemeClr val="dk1"/>
                </a:solidFill>
              </a:rPr>
              <a:t>, </a:t>
            </a:r>
            <a:r>
              <a:rPr lang="en-US" sz="2800" dirty="0" err="1">
                <a:solidFill>
                  <a:schemeClr val="dk1"/>
                </a:solidFill>
              </a:rPr>
              <a:t>텍스트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인식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및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추출이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가능하다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</a:rPr>
              <a:t>json</a:t>
            </a:r>
            <a:endParaRPr sz="2800" b="1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28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json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라이브러리는</a:t>
            </a:r>
            <a:r>
              <a:rPr lang="en-US" sz="2800" dirty="0">
                <a:solidFill>
                  <a:schemeClr val="dk1"/>
                </a:solidFill>
              </a:rPr>
              <a:t> Python </a:t>
            </a:r>
            <a:r>
              <a:rPr lang="en-US" sz="2800" dirty="0" err="1">
                <a:solidFill>
                  <a:schemeClr val="dk1"/>
                </a:solidFill>
              </a:rPr>
              <a:t>객체를</a:t>
            </a:r>
            <a:r>
              <a:rPr lang="en-US" sz="2800" dirty="0">
                <a:solidFill>
                  <a:schemeClr val="dk1"/>
                </a:solidFill>
              </a:rPr>
              <a:t> JSON </a:t>
            </a:r>
            <a:r>
              <a:rPr lang="en-US" sz="2800" dirty="0" err="1">
                <a:solidFill>
                  <a:schemeClr val="dk1"/>
                </a:solidFill>
              </a:rPr>
              <a:t>문자열로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직렬화하고</a:t>
            </a:r>
            <a:r>
              <a:rPr lang="en-US" sz="2800" dirty="0">
                <a:solidFill>
                  <a:schemeClr val="dk1"/>
                </a:solidFill>
              </a:rPr>
              <a:t>, JSON </a:t>
            </a:r>
            <a:r>
              <a:rPr lang="en-US" sz="2800" dirty="0" err="1">
                <a:solidFill>
                  <a:schemeClr val="dk1"/>
                </a:solidFill>
              </a:rPr>
              <a:t>문자열을</a:t>
            </a:r>
            <a:r>
              <a:rPr lang="en-US" sz="2800" dirty="0">
                <a:solidFill>
                  <a:schemeClr val="dk1"/>
                </a:solidFill>
              </a:rPr>
              <a:t> Python </a:t>
            </a:r>
            <a:r>
              <a:rPr lang="en-US" sz="2800" dirty="0" err="1">
                <a:solidFill>
                  <a:schemeClr val="dk1"/>
                </a:solidFill>
              </a:rPr>
              <a:t>객체로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역직렬화하는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기능을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제공한다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0875" y="7385786"/>
            <a:ext cx="7242001" cy="11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 txBox="1"/>
          <p:nvPr/>
        </p:nvSpPr>
        <p:spPr>
          <a:xfrm>
            <a:off x="10085750" y="7625208"/>
            <a:ext cx="74712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dirty="0" err="1">
                <a:solidFill>
                  <a:schemeClr val="dk1"/>
                </a:solidFill>
              </a:rPr>
              <a:t>그</a:t>
            </a:r>
            <a:r>
              <a:rPr lang="en-US" sz="2500" dirty="0">
                <a:solidFill>
                  <a:schemeClr val="dk1"/>
                </a:solidFill>
              </a:rPr>
              <a:t> </a:t>
            </a:r>
            <a:r>
              <a:rPr lang="en-US" sz="2500" dirty="0" err="1">
                <a:solidFill>
                  <a:schemeClr val="dk1"/>
                </a:solidFill>
              </a:rPr>
              <a:t>외</a:t>
            </a:r>
            <a:r>
              <a:rPr lang="en-US" sz="2500" dirty="0">
                <a:solidFill>
                  <a:schemeClr val="dk1"/>
                </a:solidFill>
              </a:rPr>
              <a:t>: </a:t>
            </a:r>
            <a:r>
              <a:rPr lang="en-US" sz="2500" dirty="0" err="1">
                <a:solidFill>
                  <a:schemeClr val="dk1"/>
                </a:solidFill>
              </a:rPr>
              <a:t>os</a:t>
            </a:r>
            <a:r>
              <a:rPr lang="en-US" sz="2500" dirty="0">
                <a:solidFill>
                  <a:schemeClr val="dk1"/>
                </a:solidFill>
              </a:rPr>
              <a:t>, sys, time, threading, </a:t>
            </a:r>
            <a:r>
              <a:rPr lang="en-US" sz="2500" dirty="0" err="1">
                <a:solidFill>
                  <a:schemeClr val="dk1"/>
                </a:solidFill>
              </a:rPr>
              <a:t>AppKit</a:t>
            </a:r>
            <a:r>
              <a:rPr lang="en-US" sz="2500" dirty="0">
                <a:solidFill>
                  <a:schemeClr val="dk1"/>
                </a:solidFill>
              </a:rPr>
              <a:t>, threading</a:t>
            </a:r>
            <a:endParaRPr sz="2500" dirty="0">
              <a:solidFill>
                <a:schemeClr val="dk1"/>
              </a:solidFill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743F271-0557-E835-E3E6-607E3171145F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" name="Google Shape;83;p6">
            <a:extLst>
              <a:ext uri="{FF2B5EF4-FFF2-40B4-BE49-F238E27FC236}">
                <a16:creationId xmlns:a16="http://schemas.microsoft.com/office/drawing/2014/main" id="{5844DD84-8F70-3486-2126-8708ADBB1E2B}"/>
              </a:ext>
            </a:extLst>
          </p:cNvPr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사용</a:t>
            </a:r>
            <a:r>
              <a:rPr 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기술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25" name="Google Shape;125;p8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8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28" name="Google Shape;1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1379850" y="3180750"/>
            <a:ext cx="15522900" cy="5652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3858679" y="5764938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39F81B-7A06-7B7E-94F3-E4DD15D4D08E}"/>
              </a:ext>
            </a:extLst>
          </p:cNvPr>
          <p:cNvGrpSpPr/>
          <p:nvPr/>
        </p:nvGrpSpPr>
        <p:grpSpPr>
          <a:xfrm>
            <a:off x="4586993" y="5033301"/>
            <a:ext cx="2371050" cy="2721053"/>
            <a:chOff x="5378198" y="4951397"/>
            <a:chExt cx="2697300" cy="3027229"/>
          </a:xfrm>
        </p:grpSpPr>
        <p:pic>
          <p:nvPicPr>
            <p:cNvPr id="135" name="Google Shape;135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9610" y="4951397"/>
              <a:ext cx="2111326" cy="211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8"/>
            <p:cNvSpPr txBox="1"/>
            <p:nvPr/>
          </p:nvSpPr>
          <p:spPr>
            <a:xfrm>
              <a:off x="5581775" y="6852200"/>
              <a:ext cx="23070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OCR</a:t>
              </a:r>
              <a:endParaRPr sz="22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137" name="Google Shape;137;p8"/>
            <p:cNvSpPr txBox="1"/>
            <p:nvPr/>
          </p:nvSpPr>
          <p:spPr>
            <a:xfrm>
              <a:off x="5378198" y="7362337"/>
              <a:ext cx="2697300" cy="616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OCR을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이용</a:t>
              </a:r>
              <a:r>
                <a:rPr lang="ko-KR" alt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한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스크린샷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화면의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텍스트를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추출</a:t>
              </a:r>
              <a:endParaRPr sz="1500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666DF35A-08B5-9699-FA81-99248A593687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974B83-3BB8-4656-9442-67F1EFED4970}"/>
              </a:ext>
            </a:extLst>
          </p:cNvPr>
          <p:cNvGrpSpPr/>
          <p:nvPr/>
        </p:nvGrpSpPr>
        <p:grpSpPr>
          <a:xfrm>
            <a:off x="1562271" y="5155703"/>
            <a:ext cx="2371051" cy="2582165"/>
            <a:chOff x="1710025" y="5034662"/>
            <a:chExt cx="2697300" cy="2970476"/>
          </a:xfrm>
        </p:grpSpPr>
        <p:pic>
          <p:nvPicPr>
            <p:cNvPr id="132" name="Google Shape;13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350" y="5034662"/>
              <a:ext cx="1944801" cy="194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8"/>
            <p:cNvSpPr txBox="1"/>
            <p:nvPr/>
          </p:nvSpPr>
          <p:spPr>
            <a:xfrm>
              <a:off x="1911243" y="6852200"/>
              <a:ext cx="23070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dirty="0" err="1"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스크린샷</a:t>
              </a:r>
              <a:endParaRPr sz="22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" name="Google Shape;137;p8">
              <a:extLst>
                <a:ext uri="{FF2B5EF4-FFF2-40B4-BE49-F238E27FC236}">
                  <a16:creationId xmlns:a16="http://schemas.microsoft.com/office/drawing/2014/main" id="{9477C1ED-3A4E-8A03-3530-8881D5CE41BB}"/>
                </a:ext>
              </a:extLst>
            </p:cNvPr>
            <p:cNvSpPr txBox="1"/>
            <p:nvPr/>
          </p:nvSpPr>
          <p:spPr>
            <a:xfrm>
              <a:off x="1710025" y="7367876"/>
              <a:ext cx="2697300" cy="637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컴퓨터 화면을</a:t>
              </a:r>
              <a:endParaRPr lang="en-US" altLang="ko-KR" sz="15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매 </a:t>
              </a:r>
              <a:r>
                <a:rPr lang="ko-KR" alt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초마다스크린샷</a:t>
              </a:r>
              <a:endParaRPr sz="1500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" name="Google Shape;133;p8">
            <a:extLst>
              <a:ext uri="{FF2B5EF4-FFF2-40B4-BE49-F238E27FC236}">
                <a16:creationId xmlns:a16="http://schemas.microsoft.com/office/drawing/2014/main" id="{569F5F52-3BEE-2A95-B458-779972121D7E}"/>
              </a:ext>
            </a:extLst>
          </p:cNvPr>
          <p:cNvSpPr/>
          <p:nvPr/>
        </p:nvSpPr>
        <p:spPr>
          <a:xfrm>
            <a:off x="6965147" y="5764938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614709-37A6-FE3F-6628-599D558C2FBC}"/>
              </a:ext>
            </a:extLst>
          </p:cNvPr>
          <p:cNvGrpSpPr/>
          <p:nvPr/>
        </p:nvGrpSpPr>
        <p:grpSpPr>
          <a:xfrm>
            <a:off x="7420855" y="3409480"/>
            <a:ext cx="2697300" cy="1665560"/>
            <a:chOff x="8988408" y="3566236"/>
            <a:chExt cx="2697300" cy="166556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674A6C1-B079-0ABA-33E8-B1EC16F1A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690" y="3566236"/>
              <a:ext cx="1337356" cy="1337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137;p8">
              <a:extLst>
                <a:ext uri="{FF2B5EF4-FFF2-40B4-BE49-F238E27FC236}">
                  <a16:creationId xmlns:a16="http://schemas.microsoft.com/office/drawing/2014/main" id="{DB7CE781-150E-3F9D-20AC-62A6455E332C}"/>
                </a:ext>
              </a:extLst>
            </p:cNvPr>
            <p:cNvSpPr txBox="1"/>
            <p:nvPr/>
          </p:nvSpPr>
          <p:spPr>
            <a:xfrm>
              <a:off x="8988408" y="4862505"/>
              <a:ext cx="26973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JSON </a:t>
              </a:r>
              <a:r>
                <a:rPr lang="ko-KR" alt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파일</a:t>
              </a:r>
              <a:endParaRPr sz="18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C6D06-AAE5-65A1-9778-DE3F4075A08C}"/>
              </a:ext>
            </a:extLst>
          </p:cNvPr>
          <p:cNvGrpSpPr/>
          <p:nvPr/>
        </p:nvGrpSpPr>
        <p:grpSpPr>
          <a:xfrm>
            <a:off x="7410896" y="5033300"/>
            <a:ext cx="2697300" cy="1825498"/>
            <a:chOff x="8978449" y="5059426"/>
            <a:chExt cx="2697300" cy="182549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CC57D87-5263-7E83-D293-B29741112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395" y="5059426"/>
              <a:ext cx="1807326" cy="1807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137;p8">
              <a:extLst>
                <a:ext uri="{FF2B5EF4-FFF2-40B4-BE49-F238E27FC236}">
                  <a16:creationId xmlns:a16="http://schemas.microsoft.com/office/drawing/2014/main" id="{7708B0CA-9AE4-BDC5-A97D-1593474BFC8F}"/>
                </a:ext>
              </a:extLst>
            </p:cNvPr>
            <p:cNvSpPr txBox="1"/>
            <p:nvPr/>
          </p:nvSpPr>
          <p:spPr>
            <a:xfrm>
              <a:off x="8978449" y="6515633"/>
              <a:ext cx="26973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TEXT </a:t>
              </a:r>
              <a:r>
                <a:rPr lang="ko-KR" alt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파일</a:t>
              </a:r>
              <a:endParaRPr sz="18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085568-4660-40D5-D2BA-049416CBA56C}"/>
              </a:ext>
            </a:extLst>
          </p:cNvPr>
          <p:cNvGrpSpPr/>
          <p:nvPr/>
        </p:nvGrpSpPr>
        <p:grpSpPr>
          <a:xfrm>
            <a:off x="7410896" y="7022359"/>
            <a:ext cx="2697300" cy="1629213"/>
            <a:chOff x="8978449" y="7022359"/>
            <a:chExt cx="2697300" cy="162921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E942A86-B817-AAE9-6BA8-2E786D1EC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5052" y="7022359"/>
              <a:ext cx="1264012" cy="1264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Google Shape;137;p8">
              <a:extLst>
                <a:ext uri="{FF2B5EF4-FFF2-40B4-BE49-F238E27FC236}">
                  <a16:creationId xmlns:a16="http://schemas.microsoft.com/office/drawing/2014/main" id="{6E8DE2BD-1CD7-E815-25C1-5E42195E4078}"/>
                </a:ext>
              </a:extLst>
            </p:cNvPr>
            <p:cNvSpPr txBox="1"/>
            <p:nvPr/>
          </p:nvSpPr>
          <p:spPr>
            <a:xfrm>
              <a:off x="8978449" y="8282281"/>
              <a:ext cx="26973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altLang="ko-KR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SCREENSHOT </a:t>
              </a:r>
              <a:r>
                <a:rPr lang="ko-KR" alt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파일</a:t>
              </a:r>
              <a:endParaRPr sz="18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13" name="Google Shape;133;p8">
            <a:extLst>
              <a:ext uri="{FF2B5EF4-FFF2-40B4-BE49-F238E27FC236}">
                <a16:creationId xmlns:a16="http://schemas.microsoft.com/office/drawing/2014/main" id="{E0CE0452-459E-542D-1947-8E9FEC250C81}"/>
              </a:ext>
            </a:extLst>
          </p:cNvPr>
          <p:cNvSpPr/>
          <p:nvPr/>
        </p:nvSpPr>
        <p:spPr>
          <a:xfrm>
            <a:off x="9693669" y="5738812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33;p8">
            <a:extLst>
              <a:ext uri="{FF2B5EF4-FFF2-40B4-BE49-F238E27FC236}">
                <a16:creationId xmlns:a16="http://schemas.microsoft.com/office/drawing/2014/main" id="{F2D530A5-A29A-D92E-5C15-315728827F83}"/>
              </a:ext>
            </a:extLst>
          </p:cNvPr>
          <p:cNvSpPr/>
          <p:nvPr/>
        </p:nvSpPr>
        <p:spPr>
          <a:xfrm>
            <a:off x="9693669" y="3872299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3;p8">
            <a:extLst>
              <a:ext uri="{FF2B5EF4-FFF2-40B4-BE49-F238E27FC236}">
                <a16:creationId xmlns:a16="http://schemas.microsoft.com/office/drawing/2014/main" id="{781C133D-616C-FB38-27CA-0E414E5EA5E1}"/>
              </a:ext>
            </a:extLst>
          </p:cNvPr>
          <p:cNvSpPr/>
          <p:nvPr/>
        </p:nvSpPr>
        <p:spPr>
          <a:xfrm>
            <a:off x="9693669" y="7341502"/>
            <a:ext cx="3663752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4D2DE51-AE1F-7FF3-C439-6471B09B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51" y="4720351"/>
            <a:ext cx="1984670" cy="19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9034234-42CD-C25C-47B6-8BFCB0D9B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553" y="3402704"/>
            <a:ext cx="1337357" cy="13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A5D7F4-DA5E-633A-EFDF-F43C20D4D573}"/>
              </a:ext>
            </a:extLst>
          </p:cNvPr>
          <p:cNvSpPr txBox="1"/>
          <p:nvPr/>
        </p:nvSpPr>
        <p:spPr>
          <a:xfrm>
            <a:off x="10081094" y="6698558"/>
            <a:ext cx="2856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Ollama</a:t>
            </a:r>
            <a:r>
              <a:rPr lang="ko-KR" altLang="en-US" b="1" dirty="0" err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이용해</a:t>
            </a:r>
            <a:endParaRPr lang="en-US" altLang="ko-KR" b="1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내용 요약</a:t>
            </a:r>
            <a:endParaRPr lang="ko-KR" altLang="en-US" sz="1400" b="1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808B5-49C4-DDA6-42F4-1855B49809BE}"/>
              </a:ext>
            </a:extLst>
          </p:cNvPr>
          <p:cNvSpPr txBox="1"/>
          <p:nvPr/>
        </p:nvSpPr>
        <p:spPr>
          <a:xfrm>
            <a:off x="10150188" y="4788516"/>
            <a:ext cx="2856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가중치 이용</a:t>
            </a:r>
            <a:endParaRPr lang="en-US" altLang="ko-KR" sz="1400" b="1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키워드 검색 및 시간 반환</a:t>
            </a:r>
            <a:endParaRPr lang="ko-KR" altLang="en-US" sz="1400" b="1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" name="Google Shape;133;p8">
            <a:extLst>
              <a:ext uri="{FF2B5EF4-FFF2-40B4-BE49-F238E27FC236}">
                <a16:creationId xmlns:a16="http://schemas.microsoft.com/office/drawing/2014/main" id="{31913E82-CCC4-FF52-E27B-7BE73410C2E7}"/>
              </a:ext>
            </a:extLst>
          </p:cNvPr>
          <p:cNvSpPr/>
          <p:nvPr/>
        </p:nvSpPr>
        <p:spPr>
          <a:xfrm>
            <a:off x="12501821" y="3868791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3;p8">
            <a:extLst>
              <a:ext uri="{FF2B5EF4-FFF2-40B4-BE49-F238E27FC236}">
                <a16:creationId xmlns:a16="http://schemas.microsoft.com/office/drawing/2014/main" id="{3265266A-7830-1837-DBA5-642D4323101A}"/>
              </a:ext>
            </a:extLst>
          </p:cNvPr>
          <p:cNvSpPr/>
          <p:nvPr/>
        </p:nvSpPr>
        <p:spPr>
          <a:xfrm>
            <a:off x="12501821" y="5708620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E2584DB-7CA9-2927-1D0E-5DDBBEAF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799" y="4716935"/>
            <a:ext cx="1774999" cy="17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36;p8">
            <a:extLst>
              <a:ext uri="{FF2B5EF4-FFF2-40B4-BE49-F238E27FC236}">
                <a16:creationId xmlns:a16="http://schemas.microsoft.com/office/drawing/2014/main" id="{C37FEA0D-1653-0EDF-3AF5-4653B2033556}"/>
              </a:ext>
            </a:extLst>
          </p:cNvPr>
          <p:cNvSpPr txBox="1"/>
          <p:nvPr/>
        </p:nvSpPr>
        <p:spPr>
          <a:xfrm>
            <a:off x="14179315" y="6489507"/>
            <a:ext cx="20279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검색 결과 반환</a:t>
            </a:r>
            <a:endParaRPr sz="2000" dirty="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A913F-0763-21FF-5E86-07DAD8449733}"/>
              </a:ext>
            </a:extLst>
          </p:cNvPr>
          <p:cNvSpPr txBox="1"/>
          <p:nvPr/>
        </p:nvSpPr>
        <p:spPr>
          <a:xfrm>
            <a:off x="13721907" y="6897181"/>
            <a:ext cx="28567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검색한 키워드가 속한</a:t>
            </a:r>
            <a:endParaRPr lang="en-US" altLang="ko-KR" sz="1400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스크린샷을 화면에 띄우고</a:t>
            </a:r>
            <a:endParaRPr lang="en-US" altLang="ko-KR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하이라이트 강조</a:t>
            </a:r>
            <a:endParaRPr lang="ko-KR" altLang="en-US" sz="1400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" name="Google Shape;83;p6">
            <a:extLst>
              <a:ext uri="{FF2B5EF4-FFF2-40B4-BE49-F238E27FC236}">
                <a16:creationId xmlns:a16="http://schemas.microsoft.com/office/drawing/2014/main" id="{9A5F9E4F-ADEC-8A55-D275-5BD3325BBB9C}"/>
              </a:ext>
            </a:extLst>
          </p:cNvPr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사용</a:t>
            </a:r>
            <a:r>
              <a:rPr 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기술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114762" y="2194851"/>
            <a:ext cx="405307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+mn-lt"/>
                <a:ea typeface="IBM Plex Sans KR SemiBold"/>
                <a:cs typeface="IBM Plex Sans KR SemiBold"/>
                <a:sym typeface="IBM Plex Sans KR SemiBold"/>
              </a:rPr>
              <a:t>제품 시현</a:t>
            </a:r>
            <a:endParaRPr sz="3000" b="1" i="0" u="none" strike="noStrike" cap="none" dirty="0">
              <a:solidFill>
                <a:srgbClr val="89929F"/>
              </a:solidFill>
              <a:latin typeface="+mn-lt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185E0A-2254-5F2E-9784-DA5D4165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54" y="2351597"/>
            <a:ext cx="4615686" cy="65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25149E-230D-3094-DDC0-820BD9D77EB3}"/>
              </a:ext>
            </a:extLst>
          </p:cNvPr>
          <p:cNvSpPr/>
          <p:nvPr/>
        </p:nvSpPr>
        <p:spPr>
          <a:xfrm>
            <a:off x="2426035" y="6683435"/>
            <a:ext cx="2727858" cy="1778922"/>
          </a:xfrm>
          <a:prstGeom prst="rect">
            <a:avLst/>
          </a:prstGeom>
          <a:solidFill>
            <a:srgbClr val="92D050">
              <a:alpha val="13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FF4FF3-5538-9949-2322-65060C277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8" y="4668614"/>
            <a:ext cx="7300575" cy="73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5DE31-6E36-3F71-C9B8-1736BA54B12A}"/>
              </a:ext>
            </a:extLst>
          </p:cNvPr>
          <p:cNvSpPr txBox="1"/>
          <p:nvPr/>
        </p:nvSpPr>
        <p:spPr>
          <a:xfrm>
            <a:off x="6676073" y="3587375"/>
            <a:ext cx="10797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400" b="1" dirty="0" err="1">
                <a:latin typeface="+mn-ea"/>
                <a:ea typeface="+mn-ea"/>
              </a:rPr>
              <a:t>analyze.py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특정 시간을 기준으로 스크린샷과 </a:t>
            </a:r>
            <a:r>
              <a:rPr lang="en" altLang="ko-KR" sz="2400" dirty="0">
                <a:latin typeface="+mn-ea"/>
                <a:ea typeface="+mn-ea"/>
              </a:rPr>
              <a:t>OCR </a:t>
            </a:r>
            <a:r>
              <a:rPr lang="ko-KR" altLang="en-US" sz="2400" dirty="0">
                <a:latin typeface="+mn-ea"/>
                <a:ea typeface="+mn-ea"/>
              </a:rPr>
              <a:t>결과를 분석하여 화면에 표시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display_info.py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사용 가능한 디스플레이 정보를 출력하고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디스플레이 정보를 반환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ocr_process.py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스크린샷 이미지를 </a:t>
            </a:r>
            <a:r>
              <a:rPr lang="en" altLang="ko-KR" sz="2400" dirty="0">
                <a:latin typeface="+mn-ea"/>
                <a:ea typeface="+mn-ea"/>
              </a:rPr>
              <a:t>OCR</a:t>
            </a:r>
            <a:r>
              <a:rPr lang="ko-KR" altLang="en-US" sz="2400" dirty="0">
                <a:latin typeface="+mn-ea"/>
                <a:ea typeface="+mn-ea"/>
              </a:rPr>
              <a:t>로 처리하여 텍스트를 추출하고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결과를 </a:t>
            </a:r>
            <a:r>
              <a:rPr lang="en" altLang="ko-KR" sz="2400" dirty="0">
                <a:latin typeface="+mn-ea"/>
                <a:ea typeface="+mn-ea"/>
              </a:rPr>
              <a:t>JSON</a:t>
            </a:r>
            <a:r>
              <a:rPr lang="ko-KR" altLang="en-US" sz="2400" dirty="0">
                <a:latin typeface="+mn-ea"/>
                <a:ea typeface="+mn-ea"/>
              </a:rPr>
              <a:t>과 텍스트 파일로 저장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screenshot_process.py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디스플레이 영역을 캡처하여 스크린샷 이미지를 저장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search_process.py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특정 키워드를 검색하여 해당 키워드가 포함된 타임스탬프를 반환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732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6735625" y="2213333"/>
            <a:ext cx="481134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제품 시현 </a:t>
            </a:r>
            <a:r>
              <a:rPr lang="en-US" altLang="ko-KR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:</a:t>
            </a: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회귀 기능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185E0A-2254-5F2E-9784-DA5D4165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54" y="2351597"/>
            <a:ext cx="4615686" cy="65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25149E-230D-3094-DDC0-820BD9D77EB3}"/>
              </a:ext>
            </a:extLst>
          </p:cNvPr>
          <p:cNvSpPr/>
          <p:nvPr/>
        </p:nvSpPr>
        <p:spPr>
          <a:xfrm>
            <a:off x="2400370" y="4151805"/>
            <a:ext cx="991227" cy="403570"/>
          </a:xfrm>
          <a:prstGeom prst="rect">
            <a:avLst/>
          </a:prstGeom>
          <a:solidFill>
            <a:srgbClr val="92D050">
              <a:alpha val="13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982DB-FB03-76FD-12F0-01B4E9541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056" y="3956918"/>
            <a:ext cx="6074531" cy="3416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4A820-A729-DB94-07D9-6DFBD327D149}"/>
              </a:ext>
            </a:extLst>
          </p:cNvPr>
          <p:cNvSpPr txBox="1"/>
          <p:nvPr/>
        </p:nvSpPr>
        <p:spPr>
          <a:xfrm>
            <a:off x="13509811" y="4151805"/>
            <a:ext cx="421292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되돌아 갈 시간을 입력해주세요</a:t>
            </a:r>
            <a:r>
              <a:rPr lang="ko-KR" altLang="en-US" sz="1800" dirty="0"/>
              <a:t>: </a:t>
            </a:r>
            <a:r>
              <a:rPr lang="ko-KR" altLang="en-US" sz="1800" dirty="0">
                <a:highlight>
                  <a:srgbClr val="FFFF00"/>
                </a:highlight>
              </a:rPr>
              <a:t>2</a:t>
            </a:r>
          </a:p>
          <a:p>
            <a:endParaRPr lang="en-US" altLang="ko-KR" sz="1800" b="1" dirty="0"/>
          </a:p>
          <a:p>
            <a:r>
              <a:rPr lang="ko-KR" altLang="en-US" sz="1800" b="1" dirty="0"/>
              <a:t>[OCR 결과]</a:t>
            </a:r>
            <a:endParaRPr lang="en-US" altLang="ko-KR" sz="1800" b="1" dirty="0"/>
          </a:p>
          <a:p>
            <a:r>
              <a:rPr lang="en-US" altLang="ko-KR" sz="1800" dirty="0"/>
              <a:t>[</a:t>
            </a:r>
            <a:r>
              <a:rPr lang="ko-KR" altLang="en-US" sz="1800" dirty="0" err="1"/>
              <a:t>파이씬</a:t>
            </a:r>
            <a:r>
              <a:rPr lang="en-US" altLang="ko-KR" sz="1800" dirty="0"/>
              <a:t>] </a:t>
            </a:r>
            <a:r>
              <a:rPr lang="en" altLang="ko-KR" sz="1800" dirty="0"/>
              <a:t>Python Week</a:t>
            </a:r>
            <a:endParaRPr lang="en-US" altLang="ko-KR" sz="1800" dirty="0"/>
          </a:p>
          <a:p>
            <a:r>
              <a:rPr lang="ko-KR" altLang="en-US" sz="1800" dirty="0"/>
              <a:t>사이트 설정</a:t>
            </a:r>
          </a:p>
          <a:p>
            <a:r>
              <a:rPr lang="ko-KR" altLang="en-US" sz="1800" dirty="0"/>
              <a:t>사이트 보기</a:t>
            </a:r>
          </a:p>
          <a:p>
            <a:r>
              <a:rPr lang="en" altLang="ko-KR" sz="1800" dirty="0"/>
              <a:t>Notion Al</a:t>
            </a:r>
          </a:p>
          <a:p>
            <a:r>
              <a:rPr lang="ko-KR" altLang="en-US" sz="1800" dirty="0"/>
              <a:t>불필요한 내용이 너무 </a:t>
            </a:r>
            <a:r>
              <a:rPr lang="ko-KR" altLang="en-US" sz="1800" dirty="0" err="1"/>
              <a:t>인식템</a:t>
            </a:r>
            <a:endParaRPr lang="ko-KR" altLang="en-US" sz="1800" dirty="0"/>
          </a:p>
          <a:p>
            <a:r>
              <a:rPr lang="en" altLang="ko-KR" sz="1800" dirty="0"/>
              <a:t>WEMOS D132</a:t>
            </a:r>
          </a:p>
          <a:p>
            <a:r>
              <a:rPr lang="en" altLang="ko-KR" sz="1800" dirty="0"/>
              <a:t>2. </a:t>
            </a:r>
            <a:r>
              <a:rPr lang="ko-KR" altLang="en-US" sz="1800" dirty="0" err="1"/>
              <a:t>파이씬</a:t>
            </a:r>
            <a:r>
              <a:rPr lang="ko-KR" altLang="en-US" sz="1800" dirty="0"/>
              <a:t> 코드 실행 후 </a:t>
            </a:r>
            <a:r>
              <a:rPr lang="en-US" altLang="ko-KR" sz="1800" dirty="0"/>
              <a:t>5</a:t>
            </a:r>
            <a:r>
              <a:rPr lang="ko-KR" altLang="en-US" sz="1800" dirty="0"/>
              <a:t>초 </a:t>
            </a:r>
            <a:r>
              <a:rPr lang="ko-KR" altLang="en-US" sz="1800" dirty="0" err="1"/>
              <a:t>달레이</a:t>
            </a:r>
            <a:r>
              <a:rPr lang="ko-KR" altLang="en-US" sz="1800" dirty="0"/>
              <a:t> 필요</a:t>
            </a:r>
            <a:endParaRPr lang="en" altLang="ko-KR" sz="1800" dirty="0"/>
          </a:p>
          <a:p>
            <a:r>
              <a:rPr lang="en" altLang="ko-KR" sz="1800" dirty="0" err="1"/>
              <a:t>old_castle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en-US" altLang="ko-KR" sz="1800" dirty="0"/>
              <a:t>…</a:t>
            </a:r>
            <a:r>
              <a:rPr lang="ko-KR" altLang="en-US" sz="1800" dirty="0"/>
              <a:t> 생략</a:t>
            </a:r>
            <a:endParaRPr lang="en" altLang="ko-KR" sz="1800" dirty="0"/>
          </a:p>
        </p:txBody>
      </p:sp>
      <p:sp>
        <p:nvSpPr>
          <p:cNvPr id="17" name="Google Shape;137;p8">
            <a:extLst>
              <a:ext uri="{FF2B5EF4-FFF2-40B4-BE49-F238E27FC236}">
                <a16:creationId xmlns:a16="http://schemas.microsoft.com/office/drawing/2014/main" id="{65A76C47-291A-631D-3CB3-91A023637FBF}"/>
              </a:ext>
            </a:extLst>
          </p:cNvPr>
          <p:cNvSpPr txBox="1"/>
          <p:nvPr/>
        </p:nvSpPr>
        <p:spPr>
          <a:xfrm>
            <a:off x="6104938" y="7553786"/>
            <a:ext cx="789676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IBM Plex Sans KR"/>
                <a:sym typeface="IBM Plex Sans KR"/>
              </a:rPr>
              <a:t>입력한 시간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IBM Plex Sans KR"/>
                <a:sym typeface="IBM Plex Sans KR"/>
              </a:rPr>
              <a:t>(sec)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IBM Plex Sans KR"/>
                <a:sym typeface="IBM Plex Sans KR"/>
              </a:rPr>
              <a:t> 이전의 화면을 찾아 화면에 출력</a:t>
            </a:r>
            <a:endParaRPr sz="2000" dirty="0">
              <a:latin typeface="+mn-ea"/>
              <a:ea typeface="+mn-ea"/>
              <a:cs typeface="IBM Plex Sans KR"/>
              <a:sym typeface="IBM Plex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34516150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Title Slide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4F81BD"/>
      </a:accent4>
      <a:accent5>
        <a:srgbClr val="C0504D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2303</Words>
  <Application>Microsoft Macintosh PowerPoint</Application>
  <PresentationFormat>사용자 지정</PresentationFormat>
  <Paragraphs>371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IBM Plex Sans KR Medium</vt:lpstr>
      <vt:lpstr>IBM Plex Sans KR SemiBold</vt:lpstr>
      <vt:lpstr>Calibri</vt:lpstr>
      <vt:lpstr>IBM Plex Sans KR</vt:lpstr>
      <vt:lpstr>Roboto Mono</vt:lpstr>
      <vt:lpstr>Title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 헌성</cp:lastModifiedBy>
  <cp:revision>5</cp:revision>
  <dcterms:modified xsi:type="dcterms:W3CDTF">2024-07-29T03:33:15Z</dcterms:modified>
</cp:coreProperties>
</file>